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406" r:id="rId2"/>
    <p:sldId id="266" r:id="rId3"/>
    <p:sldId id="268" r:id="rId4"/>
    <p:sldId id="424" r:id="rId5"/>
    <p:sldId id="426" r:id="rId6"/>
    <p:sldId id="528" r:id="rId7"/>
    <p:sldId id="431" r:id="rId8"/>
    <p:sldId id="432" r:id="rId9"/>
    <p:sldId id="365" r:id="rId10"/>
    <p:sldId id="434" r:id="rId11"/>
    <p:sldId id="438" r:id="rId12"/>
    <p:sldId id="440" r:id="rId13"/>
    <p:sldId id="499" r:id="rId14"/>
    <p:sldId id="502" r:id="rId15"/>
    <p:sldId id="411" r:id="rId16"/>
    <p:sldId id="332" r:id="rId17"/>
    <p:sldId id="524" r:id="rId18"/>
    <p:sldId id="525" r:id="rId19"/>
    <p:sldId id="526" r:id="rId20"/>
    <p:sldId id="329" r:id="rId21"/>
    <p:sldId id="516" r:id="rId22"/>
    <p:sldId id="517" r:id="rId23"/>
    <p:sldId id="518" r:id="rId24"/>
    <p:sldId id="519" r:id="rId25"/>
    <p:sldId id="520" r:id="rId26"/>
    <p:sldId id="360" r:id="rId27"/>
    <p:sldId id="523" r:id="rId28"/>
    <p:sldId id="357" r:id="rId29"/>
    <p:sldId id="330" r:id="rId30"/>
    <p:sldId id="275" r:id="rId31"/>
    <p:sldId id="527" r:id="rId32"/>
    <p:sldId id="276" r:id="rId33"/>
  </p:sldIdLst>
  <p:sldSz cx="18288000" cy="10287000"/>
  <p:notesSz cx="6858000" cy="9144000"/>
  <p:embeddedFontLst>
    <p:embeddedFont>
      <p:font typeface="Noto Sans KR Black" panose="020B0200000000000000" pitchFamily="50" charset="-127"/>
      <p:bold r:id="rId35"/>
    </p:embeddedFont>
    <p:embeddedFont>
      <p:font typeface="Pretendard ExtraBold" panose="02000903000000020004" pitchFamily="50" charset="-127"/>
      <p:bold r:id="rId36"/>
    </p:embeddedFont>
    <p:embeddedFont>
      <p:font typeface="Gmarket Sans Bold" panose="020B0600000101010101" charset="-127"/>
      <p:bold r:id="rId37"/>
    </p:embeddedFont>
    <p:embeddedFont>
      <p:font typeface="Gmarket Sans Medium" panose="020B0600000101010101" charset="-127"/>
      <p:regular r:id="rId38"/>
    </p:embeddedFont>
    <p:embeddedFont>
      <p:font typeface="G마켓 산스 TTF Bold" panose="02000000000000000000" pitchFamily="2" charset="-127"/>
      <p:bold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Pretendard Medium" panose="02000603000000020004" pitchFamily="50" charset="-127"/>
      <p:regular r:id="rId42"/>
    </p:embeddedFont>
    <p:embeddedFont>
      <p:font typeface="Pretendard SemiBold" panose="02000703000000020004" pitchFamily="50" charset="-127"/>
      <p:bold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Samsung Sharp Sans" pitchFamily="2" charset="0"/>
      <p:bold r:id="rId48"/>
    </p:embeddedFont>
    <p:embeddedFont>
      <p:font typeface="Pretendard Black" panose="02000A03000000020004" pitchFamily="50" charset="-127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760" userDrawn="1">
          <p15:clr>
            <a:srgbClr val="A4A3A4"/>
          </p15:clr>
        </p15:guide>
        <p15:guide id="3" orient="horz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28A0"/>
    <a:srgbClr val="A5D8FF"/>
    <a:srgbClr val="809DDC"/>
    <a:srgbClr val="7481C6"/>
    <a:srgbClr val="F1F3F9"/>
    <a:srgbClr val="0C4DA2"/>
    <a:srgbClr val="DAE3F4"/>
    <a:srgbClr val="F8F8F8"/>
    <a:srgbClr val="A8CFF0"/>
    <a:srgbClr val="004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01" autoAdjust="0"/>
    <p:restoredTop sz="94641" autoAdjust="0"/>
  </p:normalViewPr>
  <p:slideViewPr>
    <p:cSldViewPr>
      <p:cViewPr varScale="1">
        <p:scale>
          <a:sx n="58" d="100"/>
          <a:sy n="58" d="100"/>
        </p:scale>
        <p:origin x="446" y="62"/>
      </p:cViewPr>
      <p:guideLst>
        <p:guide pos="5760"/>
        <p:guide orient="horz" pos="32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C494E-AE33-4C22-A957-9D5E3F5EEC8F}" type="datetimeFigureOut">
              <a:rPr lang="ko-KR" altLang="en-US" smtClean="0"/>
              <a:t>2025-04-25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767080-EC70-4C78-96BC-A1B0CFD4AF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3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254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756644-9DC1-8EEF-5BD1-309B4E88E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4316AC6-7A39-952B-ED5A-7AC35BDAC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09EDF21-9631-405F-AA15-732066A78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C527EC-7C5A-F5EF-0892-2DB1B9C7E5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7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81D4C-F3F6-D1E3-7CF6-0E23BFC04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A9782A-B232-9A10-00EB-3D7D9C320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8A40FD-9755-B09F-7DC5-2395F57888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A9578A-F9A9-57FD-4B63-3BB968E26A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206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67131-D77C-488E-CF6E-B4D2C6AE6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6C7DF69-C7BF-EAD2-C068-89AA89D20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EB3FE5-EA30-A76A-FE51-3FDA36659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DD3806-E9B8-0B6B-FA19-D54D08730F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684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D422B-F086-BD9D-3905-A1597ABEF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2FE865-6587-23D6-AE6A-83EF2E3097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F6A1A6-5237-5895-52AB-02EB54B3DB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7A20F0-97FA-259D-BD56-69FEB2CC5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9455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358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900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16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5441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17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47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37438-5F52-3670-F53A-E4FF694CA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25B4F3-2247-6DF5-C9B3-C4D8304C17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8A99CA8-8AD8-5578-4DCA-1BAD96F275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</a:t>
            </a:r>
            <a:r>
              <a:rPr lang="en-US" altLang="ko-KR" dirty="0"/>
              <a:t>/</a:t>
            </a:r>
            <a:r>
              <a:rPr lang="ko-KR" altLang="en-US" dirty="0"/>
              <a:t>개발자들은 기술 동향 파악과 경쟁사 분석을 위해 방대한 특허 데이터를 검토함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C05FD2-5195-632C-2D04-D8B36907F0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689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7F815-CC65-CF37-D4BC-F997F63BC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B886E97-B5F5-BC66-5744-072A9EED2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D1B50C1-C54A-6963-570B-24D81F1D7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연구</a:t>
            </a:r>
            <a:r>
              <a:rPr lang="en-US" altLang="ko-KR" dirty="0"/>
              <a:t>/</a:t>
            </a:r>
            <a:r>
              <a:rPr lang="ko-KR" altLang="en-US" dirty="0"/>
              <a:t>개발자들은 기술 동향 파악과 경쟁사 분석을 위해 방대한 특허 데이터를 검토함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7E4C68-CCB0-DE2E-AA91-CE41E25CB1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967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FFEFA-503C-E66C-1F28-E968AC6D2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3746AB-6012-2647-C6F8-997B373FFE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F13B4A4-AD05-3733-2CC3-1379BF448A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193216-CE24-C58A-086B-E8131969D1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0217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4C006-F380-B02C-5E28-69A127228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2D522E-2395-E699-BC3E-4F06C8166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C97505-873D-8468-EB76-3454B7185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DCEC46-335F-DF6A-36E0-6EA93F621D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93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70991-83B9-07AC-BD8C-5DDE3452C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346383E-90E8-366B-D0A5-5CCB264864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224F30-DAB4-C268-EABA-B300D637B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67BBC9-58C2-948B-2075-9C2F8741EF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12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607D1-9292-1091-9F57-6895185FC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10011A-AAEE-5AD4-36D8-ED9E80737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7DA983-F1F3-A0A1-EF8C-5F335DA90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E5F75E-2677-B74E-863A-827E70FEC7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212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F9E19-1A62-88D4-98AC-8EA54320B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A17958-EBCD-3132-B4C0-23059BFB7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71340C-A972-FF4E-7E89-C7387AF2A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5FA493-75F9-E942-4E8C-90336C67EA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67080-EC70-4C78-96BC-A1B0CFD4AFD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00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4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48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13A0BD-BA0E-2475-DE23-0DD0E022D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E3C91EE-3769-658A-B334-09495A521204}"/>
              </a:ext>
            </a:extLst>
          </p:cNvPr>
          <p:cNvSpPr txBox="1"/>
          <p:nvPr/>
        </p:nvSpPr>
        <p:spPr>
          <a:xfrm>
            <a:off x="974725" y="3762375"/>
            <a:ext cx="146558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사람 대신 분류해 주는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생성형 </a:t>
            </a:r>
            <a:r>
              <a:rPr lang="en-US" altLang="ko-KR" sz="44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AI </a:t>
            </a:r>
            <a:r>
              <a:rPr lang="ko-KR" altLang="en-US" sz="44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특허 기술 </a:t>
            </a:r>
            <a:r>
              <a:rPr lang="ko-KR" altLang="en-US" sz="4400" dirty="0" smtClean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분류 솔루션</a:t>
            </a:r>
            <a:endParaRPr lang="ko-KR" altLang="en-US" sz="4400" dirty="0">
              <a:solidFill>
                <a:schemeClr val="bg1">
                  <a:lumMod val="95000"/>
                </a:schemeClr>
              </a:solidFill>
              <a:latin typeface="Gmarket Sans Medium" panose="020B0600000101010101" charset="-127"/>
              <a:ea typeface="Gmarket Sans Medium" panose="020B0600000101010101" charset="-127"/>
              <a:cs typeface="Samsung Sharp Sans" pitchFamily="2" charset="0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3FA2F8A-236F-2853-48C7-2F3C8AF12F2B}"/>
              </a:ext>
            </a:extLst>
          </p:cNvPr>
          <p:cNvSpPr txBox="1"/>
          <p:nvPr/>
        </p:nvSpPr>
        <p:spPr>
          <a:xfrm>
            <a:off x="971685" y="6276975"/>
            <a:ext cx="3676515" cy="8477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79679"/>
              </a:lnSpc>
            </a:pPr>
            <a:endParaRPr lang="en-US" sz="5400" b="0" i="0" u="none" strike="noStrike" dirty="0">
              <a:solidFill>
                <a:srgbClr val="FFFFFF">
                  <a:alpha val="30196"/>
                </a:srgbClr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AF73DF5-55D5-5ED1-78C9-EE97F30D11D3}"/>
              </a:ext>
            </a:extLst>
          </p:cNvPr>
          <p:cNvSpPr txBox="1"/>
          <p:nvPr/>
        </p:nvSpPr>
        <p:spPr>
          <a:xfrm>
            <a:off x="990938" y="2343150"/>
            <a:ext cx="122936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altLang="ko-KR" sz="11000" spc="-15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S-PAT</a:t>
            </a:r>
            <a:endParaRPr lang="ko-KR" sz="11000" b="0" i="0" u="none" strike="noStrike" spc="-150" dirty="0">
              <a:solidFill>
                <a:schemeClr val="bg1">
                  <a:lumMod val="95000"/>
                </a:schemeClr>
              </a:solidFill>
              <a:ea typeface="Gmarket Sans 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87A74-A92C-0070-691D-141947FA8264}"/>
              </a:ext>
            </a:extLst>
          </p:cNvPr>
          <p:cNvSpPr txBox="1"/>
          <p:nvPr/>
        </p:nvSpPr>
        <p:spPr>
          <a:xfrm>
            <a:off x="13481685" y="8002369"/>
            <a:ext cx="3841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S108 </a:t>
            </a:r>
            <a:r>
              <a:rPr lang="ko-KR" altLang="en-US" sz="3600" dirty="0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특허의</a:t>
            </a:r>
            <a:r>
              <a:rPr lang="en-US" altLang="ko-KR" sz="3600" dirty="0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 </a:t>
            </a:r>
            <a:r>
              <a:rPr lang="ko-KR" altLang="en-US" sz="3600" dirty="0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정석</a:t>
            </a:r>
            <a:endParaRPr lang="ko-KR" altLang="en-US" sz="1100" dirty="0">
              <a:solidFill>
                <a:srgbClr val="577EB2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7E67C2-DE7C-AECB-3EF7-5F0D5C40B4E3}"/>
              </a:ext>
            </a:extLst>
          </p:cNvPr>
          <p:cNvSpPr txBox="1"/>
          <p:nvPr/>
        </p:nvSpPr>
        <p:spPr>
          <a:xfrm>
            <a:off x="7921601" y="8648700"/>
            <a:ext cx="94011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3600" dirty="0" err="1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제동균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김민주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3600" dirty="0" err="1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김정모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정은아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36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김은영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, </a:t>
            </a:r>
            <a:r>
              <a:rPr lang="ko-KR" altLang="en-US" sz="3600" dirty="0" err="1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</a:rPr>
              <a:t>이송희</a:t>
            </a:r>
            <a:endParaRPr lang="ko-KR" alt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A7255-CF87-2BC9-679D-BD415AFE9112}"/>
              </a:ext>
            </a:extLst>
          </p:cNvPr>
          <p:cNvSpPr txBox="1"/>
          <p:nvPr/>
        </p:nvSpPr>
        <p:spPr>
          <a:xfrm>
            <a:off x="13364665" y="523815"/>
            <a:ext cx="3958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SAMSUNG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DX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부문 생산기술연구소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4C7CA38-41E8-AA49-2141-A2AACB42B57E}"/>
              </a:ext>
            </a:extLst>
          </p:cNvPr>
          <p:cNvCxnSpPr>
            <a:cxnSpLocks/>
          </p:cNvCxnSpPr>
          <p:nvPr/>
        </p:nvCxnSpPr>
        <p:spPr>
          <a:xfrm>
            <a:off x="990938" y="1028700"/>
            <a:ext cx="163576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047374C-5207-1B51-A37D-8A74D2F8C3F1}"/>
              </a:ext>
            </a:extLst>
          </p:cNvPr>
          <p:cNvSpPr txBox="1"/>
          <p:nvPr/>
        </p:nvSpPr>
        <p:spPr>
          <a:xfrm>
            <a:off x="965200" y="523814"/>
            <a:ext cx="2433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SSAFY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자율 프로젝트</a:t>
            </a:r>
          </a:p>
        </p:txBody>
      </p:sp>
    </p:spTree>
    <p:extLst>
      <p:ext uri="{BB962C8B-B14F-4D97-AF65-F5344CB8AC3E}">
        <p14:creationId xmlns:p14="http://schemas.microsoft.com/office/powerpoint/2010/main" val="219403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1A33B-9DC9-8DFB-8A25-D02F8C6D9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652779-3F8E-CD4B-C2F4-0E9013DB35C6}"/>
              </a:ext>
            </a:extLst>
          </p:cNvPr>
          <p:cNvSpPr/>
          <p:nvPr/>
        </p:nvSpPr>
        <p:spPr>
          <a:xfrm>
            <a:off x="9372600" y="4838700"/>
            <a:ext cx="3962400" cy="6134220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079534-9169-0C80-3C7C-056A3B0897C1}"/>
              </a:ext>
            </a:extLst>
          </p:cNvPr>
          <p:cNvSpPr/>
          <p:nvPr/>
        </p:nvSpPr>
        <p:spPr>
          <a:xfrm>
            <a:off x="13717621" y="3924299"/>
            <a:ext cx="3962400" cy="7724573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B4BCD74-1630-821B-B73B-A0BE05AC44E3}"/>
              </a:ext>
            </a:extLst>
          </p:cNvPr>
          <p:cNvSpPr/>
          <p:nvPr/>
        </p:nvSpPr>
        <p:spPr>
          <a:xfrm>
            <a:off x="4953000" y="5376643"/>
            <a:ext cx="3962400" cy="5786657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702F6D-DCB7-0F81-D917-C5EAFBEBBB5C}"/>
              </a:ext>
            </a:extLst>
          </p:cNvPr>
          <p:cNvSpPr/>
          <p:nvPr/>
        </p:nvSpPr>
        <p:spPr>
          <a:xfrm>
            <a:off x="609600" y="6057899"/>
            <a:ext cx="3962400" cy="4998253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rgbClr val="1D263D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DF15BC-98FE-4819-6264-015DC0127C25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3BE607A6-8E8C-800B-9BD5-E8FACFF5789E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b="0" i="0" u="none" strike="noStrike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637E155-BB61-6576-3CAD-02550D42708C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01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5F8E1D5-77F8-6165-A064-2C6507EA9554}"/>
              </a:ext>
            </a:extLst>
          </p:cNvPr>
          <p:cNvSpPr/>
          <p:nvPr/>
        </p:nvSpPr>
        <p:spPr>
          <a:xfrm>
            <a:off x="4259803" y="6448670"/>
            <a:ext cx="621151" cy="621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AE3F4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BFA71BD-F63A-5072-6A14-33A0B878938B}"/>
              </a:ext>
            </a:extLst>
          </p:cNvPr>
          <p:cNvSpPr/>
          <p:nvPr/>
        </p:nvSpPr>
        <p:spPr>
          <a:xfrm>
            <a:off x="8642114" y="5712974"/>
            <a:ext cx="621151" cy="621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8D1B4DD8-84B7-17B0-4906-32C4372F03B4}"/>
              </a:ext>
            </a:extLst>
          </p:cNvPr>
          <p:cNvSpPr/>
          <p:nvPr/>
        </p:nvSpPr>
        <p:spPr>
          <a:xfrm>
            <a:off x="13021891" y="5143500"/>
            <a:ext cx="621151" cy="621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AE3F4"/>
              </a:solidFill>
            </a:endParaRP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E8973BB0-D8F8-A30E-185D-21D62C2A3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48650" y="6519071"/>
            <a:ext cx="488686" cy="488686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E5CB4ACA-092A-A088-DC08-524C7A714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63000" y="5775763"/>
            <a:ext cx="488686" cy="488686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9883F8E3-5D2D-5767-23AA-FAF6E27FA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27947" y="5209732"/>
            <a:ext cx="488686" cy="48868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7AEC99C-632F-F140-0061-FFF3F2280C9C}"/>
              </a:ext>
            </a:extLst>
          </p:cNvPr>
          <p:cNvSpPr txBox="1"/>
          <p:nvPr/>
        </p:nvSpPr>
        <p:spPr>
          <a:xfrm>
            <a:off x="607979" y="5006775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 체계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조사</a:t>
            </a:r>
            <a:endParaRPr lang="en-US" altLang="ko-KR" sz="4000" spc="-15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A1B5260-E5F1-9B8F-8C29-735EBA1F4D11}"/>
              </a:ext>
            </a:extLst>
          </p:cNvPr>
          <p:cNvSpPr txBox="1"/>
          <p:nvPr/>
        </p:nvSpPr>
        <p:spPr>
          <a:xfrm>
            <a:off x="1765565" y="7381160"/>
            <a:ext cx="889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063642-BC98-9A85-A7E5-E2D16D4516B5}"/>
              </a:ext>
            </a:extLst>
          </p:cNvPr>
          <p:cNvSpPr txBox="1"/>
          <p:nvPr/>
        </p:nvSpPr>
        <p:spPr>
          <a:xfrm>
            <a:off x="2543157" y="8095629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F77C13-C990-7462-139E-EAF4431BF977}"/>
              </a:ext>
            </a:extLst>
          </p:cNvPr>
          <p:cNvSpPr txBox="1"/>
          <p:nvPr/>
        </p:nvSpPr>
        <p:spPr>
          <a:xfrm>
            <a:off x="10856199" y="7743039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250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0338BDA-83E1-624B-9774-C3624E2F82E9}"/>
              </a:ext>
            </a:extLst>
          </p:cNvPr>
          <p:cNvSpPr txBox="1"/>
          <p:nvPr/>
        </p:nvSpPr>
        <p:spPr>
          <a:xfrm>
            <a:off x="9963006" y="7967288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인당</a:t>
            </a:r>
            <a:endParaRPr lang="ko-KR" altLang="en-US" sz="3200" dirty="0">
              <a:solidFill>
                <a:srgbClr val="1D263D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48DBE16-547B-139A-8ACF-843F31E76E45}"/>
              </a:ext>
            </a:extLst>
          </p:cNvPr>
          <p:cNvSpPr txBox="1"/>
          <p:nvPr/>
        </p:nvSpPr>
        <p:spPr>
          <a:xfrm>
            <a:off x="12203470" y="7972250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건</a:t>
            </a:r>
            <a:endParaRPr lang="en-US" altLang="ko-KR" sz="3200" dirty="0">
              <a:solidFill>
                <a:srgbClr val="1D263D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239456-7DA5-BAB1-F395-7A1E66C552E4}"/>
              </a:ext>
            </a:extLst>
          </p:cNvPr>
          <p:cNvSpPr txBox="1"/>
          <p:nvPr/>
        </p:nvSpPr>
        <p:spPr>
          <a:xfrm>
            <a:off x="4953001" y="4348433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 체계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작성</a:t>
            </a:r>
            <a:endParaRPr lang="en-US" altLang="ko-KR" sz="4000" spc="-15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C40653-17DC-A962-6101-0B9E34BD30D5}"/>
              </a:ext>
            </a:extLst>
          </p:cNvPr>
          <p:cNvSpPr txBox="1"/>
          <p:nvPr/>
        </p:nvSpPr>
        <p:spPr>
          <a:xfrm>
            <a:off x="9370066" y="3843058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</a:t>
            </a:r>
            <a:endParaRPr lang="en-US" altLang="ko-KR" sz="4000" spc="-15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F266B7-DC16-541F-54C6-129FA086B505}"/>
              </a:ext>
            </a:extLst>
          </p:cNvPr>
          <p:cNvSpPr txBox="1"/>
          <p:nvPr/>
        </p:nvSpPr>
        <p:spPr>
          <a:xfrm>
            <a:off x="13717620" y="2933700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결과</a:t>
            </a: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검토</a:t>
            </a:r>
            <a:endParaRPr lang="en-US" altLang="ko-KR" sz="4000" spc="-150" dirty="0">
              <a:solidFill>
                <a:srgbClr val="1D263D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8344F3-05AB-9C75-C5DC-0D6BC922C7B8}"/>
              </a:ext>
            </a:extLst>
          </p:cNvPr>
          <p:cNvSpPr txBox="1"/>
          <p:nvPr/>
        </p:nvSpPr>
        <p:spPr>
          <a:xfrm>
            <a:off x="6110535" y="6519071"/>
            <a:ext cx="889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2EDAAC-4DF9-FAF4-A2A6-7C818A022279}"/>
              </a:ext>
            </a:extLst>
          </p:cNvPr>
          <p:cNvSpPr txBox="1"/>
          <p:nvPr/>
        </p:nvSpPr>
        <p:spPr>
          <a:xfrm>
            <a:off x="6888127" y="7233540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6F31C1-D2BD-EF96-C234-5F3C0995E268}"/>
              </a:ext>
            </a:extLst>
          </p:cNvPr>
          <p:cNvSpPr txBox="1"/>
          <p:nvPr/>
        </p:nvSpPr>
        <p:spPr>
          <a:xfrm>
            <a:off x="10445127" y="5711237"/>
            <a:ext cx="117051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5E3377F-4C84-093C-EC8B-35FE962C85EB}"/>
              </a:ext>
            </a:extLst>
          </p:cNvPr>
          <p:cNvSpPr txBox="1"/>
          <p:nvPr/>
        </p:nvSpPr>
        <p:spPr>
          <a:xfrm>
            <a:off x="11469131" y="6425706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F516E-BB8B-6D2D-DCAF-9815021A65D4}"/>
              </a:ext>
            </a:extLst>
          </p:cNvPr>
          <p:cNvSpPr txBox="1"/>
          <p:nvPr/>
        </p:nvSpPr>
        <p:spPr>
          <a:xfrm>
            <a:off x="14793998" y="4657023"/>
            <a:ext cx="11256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ABDDA7-035F-2496-C39E-30403736FC91}"/>
              </a:ext>
            </a:extLst>
          </p:cNvPr>
          <p:cNvSpPr txBox="1"/>
          <p:nvPr/>
        </p:nvSpPr>
        <p:spPr>
          <a:xfrm>
            <a:off x="15818002" y="5371492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09791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FA77B-6923-C3F9-D42E-035A5E0FE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547925-23F7-EC06-5EBC-781172038EC4}"/>
              </a:ext>
            </a:extLst>
          </p:cNvPr>
          <p:cNvSpPr/>
          <p:nvPr/>
        </p:nvSpPr>
        <p:spPr>
          <a:xfrm>
            <a:off x="9372600" y="4838700"/>
            <a:ext cx="3962400" cy="6134220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758AC9-0E2A-C055-6D98-29F1B919F9AB}"/>
              </a:ext>
            </a:extLst>
          </p:cNvPr>
          <p:cNvSpPr/>
          <p:nvPr/>
        </p:nvSpPr>
        <p:spPr>
          <a:xfrm>
            <a:off x="13717621" y="3924299"/>
            <a:ext cx="3962400" cy="7724573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130269-2B62-FEAC-BED0-D447D065254F}"/>
              </a:ext>
            </a:extLst>
          </p:cNvPr>
          <p:cNvSpPr/>
          <p:nvPr/>
        </p:nvSpPr>
        <p:spPr>
          <a:xfrm>
            <a:off x="4953000" y="5376643"/>
            <a:ext cx="3962400" cy="5786657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97C3BA-3832-B04C-7097-CFB415439A2F}"/>
              </a:ext>
            </a:extLst>
          </p:cNvPr>
          <p:cNvSpPr/>
          <p:nvPr/>
        </p:nvSpPr>
        <p:spPr>
          <a:xfrm>
            <a:off x="609600" y="6057899"/>
            <a:ext cx="3962400" cy="4998253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rgbClr val="1D263D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AC85A15-5016-98A0-6C2A-A4755831FFD0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A275CE58-434C-0F1A-7982-5E54B2D81430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b="0" i="0" u="none" strike="noStrike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45C53727-EB06-99B5-CD41-B95D13777D7F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01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D6ADAD7-7D45-794E-4D2E-9A3DB7EF4D56}"/>
              </a:ext>
            </a:extLst>
          </p:cNvPr>
          <p:cNvSpPr/>
          <p:nvPr/>
        </p:nvSpPr>
        <p:spPr>
          <a:xfrm>
            <a:off x="4259803" y="6448670"/>
            <a:ext cx="621151" cy="621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AE3F4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69B7C29-E734-FE26-8FAF-5EDC33ED75F8}"/>
              </a:ext>
            </a:extLst>
          </p:cNvPr>
          <p:cNvSpPr/>
          <p:nvPr/>
        </p:nvSpPr>
        <p:spPr>
          <a:xfrm>
            <a:off x="8642114" y="5712974"/>
            <a:ext cx="621151" cy="621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241A340-F8BD-4DD9-71A9-413FCDB3442D}"/>
              </a:ext>
            </a:extLst>
          </p:cNvPr>
          <p:cNvSpPr/>
          <p:nvPr/>
        </p:nvSpPr>
        <p:spPr>
          <a:xfrm>
            <a:off x="13021891" y="5143500"/>
            <a:ext cx="621151" cy="621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AE3F4"/>
              </a:solidFill>
            </a:endParaRP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7C333FD1-A81F-5D51-D2E0-C5FDAABB9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48650" y="6519071"/>
            <a:ext cx="488686" cy="488686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24083BDD-CF3B-5B6D-B00F-6C722494E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63000" y="5775763"/>
            <a:ext cx="488686" cy="488686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5307A832-397F-337D-7DE0-2677ECEE80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27947" y="5209732"/>
            <a:ext cx="488686" cy="48868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D6175B0-ABEB-4E04-E786-2658CA27A8CB}"/>
              </a:ext>
            </a:extLst>
          </p:cNvPr>
          <p:cNvSpPr txBox="1"/>
          <p:nvPr/>
        </p:nvSpPr>
        <p:spPr>
          <a:xfrm>
            <a:off x="607979" y="5006775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 체계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조사</a:t>
            </a:r>
            <a:endParaRPr lang="en-US" altLang="ko-KR" sz="4000" spc="-15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5CF66E-A3CD-E169-67F7-A9C8491EF49A}"/>
              </a:ext>
            </a:extLst>
          </p:cNvPr>
          <p:cNvSpPr txBox="1"/>
          <p:nvPr/>
        </p:nvSpPr>
        <p:spPr>
          <a:xfrm>
            <a:off x="1765565" y="7381160"/>
            <a:ext cx="889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A38B2D-197E-67E1-3026-E99264A8DB18}"/>
              </a:ext>
            </a:extLst>
          </p:cNvPr>
          <p:cNvSpPr txBox="1"/>
          <p:nvPr/>
        </p:nvSpPr>
        <p:spPr>
          <a:xfrm>
            <a:off x="2543157" y="8095629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37F017E-6891-8192-48A9-6F47141EB9FD}"/>
              </a:ext>
            </a:extLst>
          </p:cNvPr>
          <p:cNvSpPr txBox="1"/>
          <p:nvPr/>
        </p:nvSpPr>
        <p:spPr>
          <a:xfrm>
            <a:off x="10856199" y="7743039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250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1BB03A-EAAB-C49E-16FD-9844B2CF4D8B}"/>
              </a:ext>
            </a:extLst>
          </p:cNvPr>
          <p:cNvSpPr txBox="1"/>
          <p:nvPr/>
        </p:nvSpPr>
        <p:spPr>
          <a:xfrm>
            <a:off x="9963006" y="7967288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인당</a:t>
            </a:r>
            <a:endParaRPr lang="ko-KR" altLang="en-US" sz="3200" dirty="0">
              <a:solidFill>
                <a:srgbClr val="1D263D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62F69F-AE36-1662-8712-2282EB15B958}"/>
              </a:ext>
            </a:extLst>
          </p:cNvPr>
          <p:cNvSpPr txBox="1"/>
          <p:nvPr/>
        </p:nvSpPr>
        <p:spPr>
          <a:xfrm>
            <a:off x="12203470" y="7972250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건</a:t>
            </a:r>
            <a:endParaRPr lang="en-US" altLang="ko-KR" sz="3200" dirty="0">
              <a:solidFill>
                <a:srgbClr val="1D263D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F05807-82DE-2B95-4112-B74F9B98A8C3}"/>
              </a:ext>
            </a:extLst>
          </p:cNvPr>
          <p:cNvSpPr txBox="1"/>
          <p:nvPr/>
        </p:nvSpPr>
        <p:spPr>
          <a:xfrm>
            <a:off x="4953001" y="4348433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 체계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작성</a:t>
            </a:r>
            <a:endParaRPr lang="en-US" altLang="ko-KR" sz="4000" spc="-15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7F2B58-A2DD-7897-79CC-08C7F7FFC844}"/>
              </a:ext>
            </a:extLst>
          </p:cNvPr>
          <p:cNvSpPr txBox="1"/>
          <p:nvPr/>
        </p:nvSpPr>
        <p:spPr>
          <a:xfrm>
            <a:off x="9370066" y="3843058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</a:t>
            </a:r>
            <a:endParaRPr lang="en-US" altLang="ko-KR" sz="4000" spc="-15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562B8B-BDB1-54DD-2B94-C9C1743BCE00}"/>
              </a:ext>
            </a:extLst>
          </p:cNvPr>
          <p:cNvSpPr txBox="1"/>
          <p:nvPr/>
        </p:nvSpPr>
        <p:spPr>
          <a:xfrm>
            <a:off x="13717620" y="2933700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결과</a:t>
            </a: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검토</a:t>
            </a:r>
            <a:endParaRPr lang="en-US" altLang="ko-KR" sz="4000" spc="-150" dirty="0">
              <a:solidFill>
                <a:srgbClr val="1D263D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2B81BE-023B-45FC-D58C-DA65BF95259A}"/>
              </a:ext>
            </a:extLst>
          </p:cNvPr>
          <p:cNvSpPr txBox="1"/>
          <p:nvPr/>
        </p:nvSpPr>
        <p:spPr>
          <a:xfrm>
            <a:off x="6110535" y="6519071"/>
            <a:ext cx="889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52EACD-F072-DB97-45F3-A852C4CE62C2}"/>
              </a:ext>
            </a:extLst>
          </p:cNvPr>
          <p:cNvSpPr txBox="1"/>
          <p:nvPr/>
        </p:nvSpPr>
        <p:spPr>
          <a:xfrm>
            <a:off x="6888127" y="7233540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FDBD09-80D4-0C41-0262-1A2CC6E8FEA2}"/>
              </a:ext>
            </a:extLst>
          </p:cNvPr>
          <p:cNvSpPr txBox="1"/>
          <p:nvPr/>
        </p:nvSpPr>
        <p:spPr>
          <a:xfrm>
            <a:off x="10445127" y="5711237"/>
            <a:ext cx="117051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1856D0-3EE2-3383-87DC-35F6AE81E645}"/>
              </a:ext>
            </a:extLst>
          </p:cNvPr>
          <p:cNvSpPr txBox="1"/>
          <p:nvPr/>
        </p:nvSpPr>
        <p:spPr>
          <a:xfrm>
            <a:off x="11469131" y="6425706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A73454-1973-2476-BF83-5F8F0752C6A4}"/>
              </a:ext>
            </a:extLst>
          </p:cNvPr>
          <p:cNvSpPr txBox="1"/>
          <p:nvPr/>
        </p:nvSpPr>
        <p:spPr>
          <a:xfrm>
            <a:off x="14793998" y="4657023"/>
            <a:ext cx="11256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2873316-F292-AF5A-3526-BBE240BCAC77}"/>
              </a:ext>
            </a:extLst>
          </p:cNvPr>
          <p:cNvSpPr txBox="1"/>
          <p:nvPr/>
        </p:nvSpPr>
        <p:spPr>
          <a:xfrm>
            <a:off x="15818002" y="5371492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BA11C50-2544-0A7D-F46F-03B7DB5051F3}"/>
              </a:ext>
            </a:extLst>
          </p:cNvPr>
          <p:cNvSpPr/>
          <p:nvPr/>
        </p:nvSpPr>
        <p:spPr>
          <a:xfrm>
            <a:off x="-609600" y="-419100"/>
            <a:ext cx="19202400" cy="111252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CA88A-B172-C283-068D-9134E48E5C8E}"/>
              </a:ext>
            </a:extLst>
          </p:cNvPr>
          <p:cNvSpPr txBox="1"/>
          <p:nvPr/>
        </p:nvSpPr>
        <p:spPr>
          <a:xfrm>
            <a:off x="0" y="2899580"/>
            <a:ext cx="18288000" cy="190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최소 </a:t>
            </a:r>
            <a:r>
              <a:rPr lang="en-US" altLang="ko-KR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r>
              <a:rPr lang="ko-KR" altLang="en-US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</a:t>
            </a:r>
            <a:r>
              <a:rPr lang="ko-KR" altLang="en-US" sz="10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에서</a:t>
            </a:r>
            <a:r>
              <a:rPr lang="ko-KR" altLang="en-US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0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최대</a:t>
            </a:r>
            <a:r>
              <a:rPr lang="ko-KR" altLang="en-US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  <a:r>
              <a:rPr lang="ko-KR" altLang="en-US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</a:t>
            </a:r>
            <a:r>
              <a:rPr lang="ko-KR" altLang="en-US" sz="10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소요</a:t>
            </a:r>
            <a:endParaRPr lang="en-US" altLang="ko-KR" sz="10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252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75EBE-8C15-5C31-AA4A-BD85602D0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99E69F-26DD-508A-DEF9-32C3AAB14FE5}"/>
              </a:ext>
            </a:extLst>
          </p:cNvPr>
          <p:cNvSpPr/>
          <p:nvPr/>
        </p:nvSpPr>
        <p:spPr>
          <a:xfrm>
            <a:off x="9372600" y="4838700"/>
            <a:ext cx="3962400" cy="6134220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BB66AA5-6462-1720-F947-6DFACEA5C758}"/>
              </a:ext>
            </a:extLst>
          </p:cNvPr>
          <p:cNvSpPr/>
          <p:nvPr/>
        </p:nvSpPr>
        <p:spPr>
          <a:xfrm>
            <a:off x="13717621" y="3924299"/>
            <a:ext cx="3962400" cy="7724573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CFE98A-AFD9-4FBE-8239-C858D1F4EFB3}"/>
              </a:ext>
            </a:extLst>
          </p:cNvPr>
          <p:cNvSpPr/>
          <p:nvPr/>
        </p:nvSpPr>
        <p:spPr>
          <a:xfrm>
            <a:off x="4953000" y="5376643"/>
            <a:ext cx="3962400" cy="5786657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2A603-DDC4-179B-AD93-09A950B6A03F}"/>
              </a:ext>
            </a:extLst>
          </p:cNvPr>
          <p:cNvSpPr/>
          <p:nvPr/>
        </p:nvSpPr>
        <p:spPr>
          <a:xfrm>
            <a:off x="609600" y="6057899"/>
            <a:ext cx="3962400" cy="4998253"/>
          </a:xfrm>
          <a:prstGeom prst="rect">
            <a:avLst/>
          </a:prstGeom>
          <a:noFill/>
          <a:ln>
            <a:solidFill>
              <a:srgbClr val="E0E0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rgbClr val="1D263D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9FD0961-570C-8596-F103-F2A42427D7DD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BBF4F2A0-4B8A-8839-1D0D-5549A2FE8F64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b="0" i="0" u="none" strike="noStrike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EF670396-C48E-AD73-23CC-5D2FF35DC117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01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7C537B7E-4D6C-F110-D3C3-C33EEAD7BFC9}"/>
              </a:ext>
            </a:extLst>
          </p:cNvPr>
          <p:cNvSpPr/>
          <p:nvPr/>
        </p:nvSpPr>
        <p:spPr>
          <a:xfrm>
            <a:off x="4259803" y="6448670"/>
            <a:ext cx="621151" cy="621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DAE3F4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CDE8AFF-C89C-72C8-CCB5-CC979C838E2E}"/>
              </a:ext>
            </a:extLst>
          </p:cNvPr>
          <p:cNvSpPr/>
          <p:nvPr/>
        </p:nvSpPr>
        <p:spPr>
          <a:xfrm>
            <a:off x="8642114" y="5712974"/>
            <a:ext cx="621151" cy="621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B5A95A4-9893-E60A-9505-5D845B7FFA80}"/>
              </a:ext>
            </a:extLst>
          </p:cNvPr>
          <p:cNvSpPr/>
          <p:nvPr/>
        </p:nvSpPr>
        <p:spPr>
          <a:xfrm>
            <a:off x="13021891" y="5143500"/>
            <a:ext cx="621151" cy="6211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AE3F4"/>
              </a:solidFill>
            </a:endParaRP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7B583265-6063-C639-CB18-A633A879B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48650" y="6519071"/>
            <a:ext cx="488686" cy="488686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64881236-A55C-85AB-0440-E9B95B40A9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63000" y="5775763"/>
            <a:ext cx="488686" cy="488686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360B5375-D562-4406-BCF2-4F02761168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27947" y="5209732"/>
            <a:ext cx="488686" cy="48868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33FACD6-C06D-AD93-4671-8D94402052A2}"/>
              </a:ext>
            </a:extLst>
          </p:cNvPr>
          <p:cNvSpPr txBox="1"/>
          <p:nvPr/>
        </p:nvSpPr>
        <p:spPr>
          <a:xfrm>
            <a:off x="607979" y="5006775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 체계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조사</a:t>
            </a:r>
            <a:endParaRPr lang="en-US" altLang="ko-KR" sz="4000" spc="-15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FB315-B436-BB34-2C6F-097452BBE3C4}"/>
              </a:ext>
            </a:extLst>
          </p:cNvPr>
          <p:cNvSpPr txBox="1"/>
          <p:nvPr/>
        </p:nvSpPr>
        <p:spPr>
          <a:xfrm>
            <a:off x="1765565" y="7381160"/>
            <a:ext cx="889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52B6FB-EEA8-B6DB-21F9-56A105EA650A}"/>
              </a:ext>
            </a:extLst>
          </p:cNvPr>
          <p:cNvSpPr txBox="1"/>
          <p:nvPr/>
        </p:nvSpPr>
        <p:spPr>
          <a:xfrm>
            <a:off x="2543157" y="8095629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7F26C74-D18B-9A31-40A1-0E815452D22D}"/>
              </a:ext>
            </a:extLst>
          </p:cNvPr>
          <p:cNvSpPr txBox="1"/>
          <p:nvPr/>
        </p:nvSpPr>
        <p:spPr>
          <a:xfrm>
            <a:off x="10856199" y="7743039"/>
            <a:ext cx="15247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250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3DDA671-D976-2062-3956-E94F4A521BC0}"/>
              </a:ext>
            </a:extLst>
          </p:cNvPr>
          <p:cNvSpPr txBox="1"/>
          <p:nvPr/>
        </p:nvSpPr>
        <p:spPr>
          <a:xfrm>
            <a:off x="9963006" y="7967288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인당</a:t>
            </a:r>
            <a:endParaRPr lang="ko-KR" altLang="en-US" sz="3200" dirty="0">
              <a:solidFill>
                <a:srgbClr val="1D263D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5D0472-519D-448E-CF0F-0181575E1138}"/>
              </a:ext>
            </a:extLst>
          </p:cNvPr>
          <p:cNvSpPr txBox="1"/>
          <p:nvPr/>
        </p:nvSpPr>
        <p:spPr>
          <a:xfrm>
            <a:off x="12203470" y="7972250"/>
            <a:ext cx="538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건</a:t>
            </a:r>
            <a:endParaRPr lang="en-US" altLang="ko-KR" sz="3200" dirty="0">
              <a:solidFill>
                <a:srgbClr val="1D263D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015DA-092A-2770-2C17-8B63E36EF1EB}"/>
              </a:ext>
            </a:extLst>
          </p:cNvPr>
          <p:cNvSpPr txBox="1"/>
          <p:nvPr/>
        </p:nvSpPr>
        <p:spPr>
          <a:xfrm>
            <a:off x="4953001" y="4348433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 체계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작성</a:t>
            </a:r>
            <a:endParaRPr lang="en-US" altLang="ko-KR" sz="4000" spc="-15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E26AE-1DA7-B190-B051-6BADEF53DA89}"/>
              </a:ext>
            </a:extLst>
          </p:cNvPr>
          <p:cNvSpPr txBox="1"/>
          <p:nvPr/>
        </p:nvSpPr>
        <p:spPr>
          <a:xfrm>
            <a:off x="9370066" y="3843058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</a:t>
            </a:r>
            <a:endParaRPr lang="en-US" altLang="ko-KR" sz="4000" spc="-15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03EF5A-831B-9261-4D70-91796E7C7266}"/>
              </a:ext>
            </a:extLst>
          </p:cNvPr>
          <p:cNvSpPr txBox="1"/>
          <p:nvPr/>
        </p:nvSpPr>
        <p:spPr>
          <a:xfrm>
            <a:off x="13717620" y="2933700"/>
            <a:ext cx="3962400" cy="909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 </a:t>
            </a:r>
            <a:r>
              <a:rPr lang="ko-KR" altLang="en-US" sz="40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결과</a:t>
            </a:r>
            <a:r>
              <a:rPr lang="ko-KR" altLang="en-US" sz="4000" spc="-150" dirty="0">
                <a:solidFill>
                  <a:srgbClr val="1D263D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검토</a:t>
            </a:r>
            <a:endParaRPr lang="en-US" altLang="ko-KR" sz="4000" spc="-150" dirty="0">
              <a:solidFill>
                <a:srgbClr val="1D263D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8B6939-4557-4620-B2D9-9AEE0F500171}"/>
              </a:ext>
            </a:extLst>
          </p:cNvPr>
          <p:cNvSpPr txBox="1"/>
          <p:nvPr/>
        </p:nvSpPr>
        <p:spPr>
          <a:xfrm>
            <a:off x="6110535" y="6519071"/>
            <a:ext cx="88998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9BB07F-13E8-8AF1-8A67-131026B8E855}"/>
              </a:ext>
            </a:extLst>
          </p:cNvPr>
          <p:cNvSpPr txBox="1"/>
          <p:nvPr/>
        </p:nvSpPr>
        <p:spPr>
          <a:xfrm>
            <a:off x="6888127" y="7233540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7BA41-7660-5130-6449-138DF0C3047C}"/>
              </a:ext>
            </a:extLst>
          </p:cNvPr>
          <p:cNvSpPr txBox="1"/>
          <p:nvPr/>
        </p:nvSpPr>
        <p:spPr>
          <a:xfrm>
            <a:off x="10445127" y="5711237"/>
            <a:ext cx="117051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4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E0DC2A-D5F7-9DBE-373A-D1A2A41F1936}"/>
              </a:ext>
            </a:extLst>
          </p:cNvPr>
          <p:cNvSpPr txBox="1"/>
          <p:nvPr/>
        </p:nvSpPr>
        <p:spPr>
          <a:xfrm>
            <a:off x="11469131" y="6425706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13C3C7-E82B-A1EC-2777-B1C6AD28FA3D}"/>
              </a:ext>
            </a:extLst>
          </p:cNvPr>
          <p:cNvSpPr txBox="1"/>
          <p:nvPr/>
        </p:nvSpPr>
        <p:spPr>
          <a:xfrm>
            <a:off x="14793998" y="4657023"/>
            <a:ext cx="112562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</a:t>
            </a:r>
            <a:endParaRPr lang="ko-KR" altLang="en-US" sz="80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66504D-977C-19B0-1B2B-132F5442E36F}"/>
              </a:ext>
            </a:extLst>
          </p:cNvPr>
          <p:cNvSpPr txBox="1"/>
          <p:nvPr/>
        </p:nvSpPr>
        <p:spPr>
          <a:xfrm>
            <a:off x="15818002" y="5371492"/>
            <a:ext cx="782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solidFill>
                  <a:srgbClr val="1D263D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명</a:t>
            </a:r>
            <a:endParaRPr lang="ko-KR" altLang="en-US" sz="5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B00863-3CA2-DF5B-E47A-6B5C37A92B56}"/>
              </a:ext>
            </a:extLst>
          </p:cNvPr>
          <p:cNvSpPr/>
          <p:nvPr/>
        </p:nvSpPr>
        <p:spPr>
          <a:xfrm>
            <a:off x="-609600" y="-419100"/>
            <a:ext cx="19202400" cy="111252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9B6443-A941-ABFC-A5DB-C07004192809}"/>
              </a:ext>
            </a:extLst>
          </p:cNvPr>
          <p:cNvSpPr txBox="1"/>
          <p:nvPr/>
        </p:nvSpPr>
        <p:spPr>
          <a:xfrm>
            <a:off x="0" y="2899580"/>
            <a:ext cx="18288000" cy="190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최소 </a:t>
            </a:r>
            <a:r>
              <a:rPr lang="en-US" altLang="ko-KR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</a:t>
            </a:r>
            <a:r>
              <a:rPr lang="ko-KR" altLang="en-US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</a:t>
            </a:r>
            <a:r>
              <a:rPr lang="ko-KR" altLang="en-US" sz="10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에서</a:t>
            </a:r>
            <a:r>
              <a:rPr lang="ko-KR" altLang="en-US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10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최대</a:t>
            </a:r>
            <a:r>
              <a:rPr lang="ko-KR" altLang="en-US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en-US" altLang="ko-KR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3</a:t>
            </a:r>
            <a:r>
              <a:rPr lang="ko-KR" altLang="en-US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주 </a:t>
            </a:r>
            <a:r>
              <a:rPr lang="ko-KR" altLang="en-US" sz="10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소요</a:t>
            </a:r>
            <a:endParaRPr lang="en-US" altLang="ko-KR" sz="10000" dirty="0">
              <a:solidFill>
                <a:schemeClr val="bg1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0BD541-8995-4BED-CCB8-945B39C12778}"/>
              </a:ext>
            </a:extLst>
          </p:cNvPr>
          <p:cNvSpPr txBox="1"/>
          <p:nvPr/>
        </p:nvSpPr>
        <p:spPr>
          <a:xfrm>
            <a:off x="0" y="5467225"/>
            <a:ext cx="18288000" cy="1903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0000" dirty="0">
                <a:solidFill>
                  <a:srgbClr val="A5D8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AI</a:t>
            </a:r>
            <a:r>
              <a:rPr lang="ko-KR" altLang="en-US" sz="10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가 이를 대체한다면</a:t>
            </a:r>
            <a:r>
              <a:rPr lang="en-US" altLang="ko-KR" sz="10000" dirty="0">
                <a:solidFill>
                  <a:schemeClr val="bg1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6077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755D4-4F11-E72E-CBF0-24FB2DB1B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C9E4A25-A3C5-302F-AC8B-D02A307C26F3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D0AC36B6-117F-FD04-42D1-AFE3E844F75F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b="0" i="0" u="none" strike="noStrike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CAD06B8D-E6E4-145A-70FD-C83C3DA48A9B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01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93B641D5-A535-D2B2-FCD9-1EC0EE7527FB}"/>
              </a:ext>
            </a:extLst>
          </p:cNvPr>
          <p:cNvSpPr txBox="1"/>
          <p:nvPr/>
        </p:nvSpPr>
        <p:spPr>
          <a:xfrm>
            <a:off x="9310992" y="4485752"/>
            <a:ext cx="2804808" cy="22662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1220"/>
              </a:lnSpc>
            </a:pPr>
            <a:r>
              <a:rPr lang="en-US" sz="8800" spc="-600" dirty="0" smtClean="0">
                <a:solidFill>
                  <a:srgbClr val="1428A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2~3</a:t>
            </a:r>
            <a:r>
              <a:rPr lang="ko-KR" altLang="en-US" sz="8800" spc="-6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주</a:t>
            </a:r>
            <a:endParaRPr lang="en-US" sz="8800" spc="-6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ECC4908-2191-E73B-16A8-A1E05F126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4250033"/>
            <a:ext cx="2529192" cy="252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805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2693B-9804-8239-33D6-36EE89AA2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F8CFB4-6611-D340-4199-2C1D6F46D848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FA757306-879B-BC9C-E615-8F2EBA3D4135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b="0" i="0" u="none" strike="noStrike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A4F26227-F1C1-AC27-5B1A-7FBA51404DBA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01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2C565E8-7BFB-E6EA-4E01-DF7121C9FAA1}"/>
              </a:ext>
            </a:extLst>
          </p:cNvPr>
          <p:cNvSpPr txBox="1"/>
          <p:nvPr/>
        </p:nvSpPr>
        <p:spPr>
          <a:xfrm>
            <a:off x="5257800" y="4032142"/>
            <a:ext cx="1828800" cy="22662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1220"/>
              </a:lnSpc>
            </a:pPr>
            <a:endParaRPr lang="en-US" sz="8800" spc="-600" dirty="0">
              <a:solidFill>
                <a:srgbClr val="21232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0496AD3-F5E8-9F85-C985-9BEC8238B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608" y="3796423"/>
            <a:ext cx="2529192" cy="2529192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261E73F-12CF-B0D9-CD11-7FAE6E0073D2}"/>
              </a:ext>
            </a:extLst>
          </p:cNvPr>
          <p:cNvSpPr/>
          <p:nvPr/>
        </p:nvSpPr>
        <p:spPr>
          <a:xfrm rot="16200000">
            <a:off x="9038126" y="4578593"/>
            <a:ext cx="927904" cy="11733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8BF4E-8457-0FCF-EC7A-2BF13FC8568D}"/>
              </a:ext>
            </a:extLst>
          </p:cNvPr>
          <p:cNvSpPr txBox="1"/>
          <p:nvPr/>
        </p:nvSpPr>
        <p:spPr>
          <a:xfrm>
            <a:off x="-3629" y="7658100"/>
            <a:ext cx="18288000" cy="139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72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시간적</a:t>
            </a:r>
            <a:r>
              <a:rPr lang="en-US" altLang="ko-KR" sz="72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, </a:t>
            </a:r>
            <a:r>
              <a:rPr lang="ko-KR" altLang="en-US" sz="72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인력적 </a:t>
            </a:r>
            <a:r>
              <a:rPr lang="ko-KR" alt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비용 감소</a:t>
            </a:r>
            <a:endParaRPr lang="en-US" altLang="ko-KR" sz="72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TextBox 27">
            <a:extLst>
              <a:ext uri="{FF2B5EF4-FFF2-40B4-BE49-F238E27FC236}">
                <a16:creationId xmlns:a16="http://schemas.microsoft.com/office/drawing/2014/main" id="{18E9BDDA-3E3D-4896-4656-593FE95DB019}"/>
              </a:ext>
            </a:extLst>
          </p:cNvPr>
          <p:cNvSpPr txBox="1"/>
          <p:nvPr/>
        </p:nvSpPr>
        <p:spPr>
          <a:xfrm>
            <a:off x="13556087" y="4077469"/>
            <a:ext cx="1828800" cy="22662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1220"/>
              </a:lnSpc>
            </a:pPr>
            <a:r>
              <a:rPr lang="en-US" altLang="ko-KR" sz="8800" spc="-600" dirty="0">
                <a:solidFill>
                  <a:srgbClr val="1428A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1</a:t>
            </a:r>
            <a:r>
              <a:rPr lang="ko-KR" altLang="en-US" sz="8800" spc="-600" dirty="0">
                <a:solidFill>
                  <a:srgbClr val="212327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일</a:t>
            </a:r>
            <a:endParaRPr lang="en-US" sz="8800" spc="-600" dirty="0">
              <a:solidFill>
                <a:srgbClr val="212327"/>
              </a:solidFill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  <p:pic>
        <p:nvPicPr>
          <p:cNvPr id="7" name="그래픽 6">
            <a:extLst>
              <a:ext uri="{FF2B5EF4-FFF2-40B4-BE49-F238E27FC236}">
                <a16:creationId xmlns:a16="http://schemas.microsoft.com/office/drawing/2014/main" id="{F779F980-333C-4823-3DA8-57ABF2636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1026895" y="3796423"/>
            <a:ext cx="2529192" cy="2529192"/>
          </a:xfrm>
          <a:prstGeom prst="rect">
            <a:avLst/>
          </a:prstGeom>
        </p:spPr>
      </p:pic>
      <p:sp>
        <p:nvSpPr>
          <p:cNvPr id="14" name="TextBox 27">
            <a:extLst>
              <a:ext uri="{FF2B5EF4-FFF2-40B4-BE49-F238E27FC236}">
                <a16:creationId xmlns:a16="http://schemas.microsoft.com/office/drawing/2014/main" id="{93B641D5-A535-D2B2-FCD9-1EC0EE7527FB}"/>
              </a:ext>
            </a:extLst>
          </p:cNvPr>
          <p:cNvSpPr txBox="1"/>
          <p:nvPr/>
        </p:nvSpPr>
        <p:spPr>
          <a:xfrm>
            <a:off x="5257800" y="4077469"/>
            <a:ext cx="2804808" cy="226625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1220"/>
              </a:lnSpc>
            </a:pPr>
            <a:r>
              <a:rPr lang="en-US" sz="8800" spc="-600" dirty="0" smtClean="0">
                <a:solidFill>
                  <a:srgbClr val="1428A0"/>
                </a:solidFill>
                <a:latin typeface="Noto Sans KR Black" panose="020B0200000000000000" pitchFamily="50" charset="-127"/>
                <a:ea typeface="Noto Sans KR Black" panose="020B0200000000000000" pitchFamily="50" charset="-127"/>
              </a:rPr>
              <a:t>2~3</a:t>
            </a:r>
            <a:r>
              <a:rPr lang="ko-KR" altLang="en-US" sz="8800" spc="-600" dirty="0" smtClean="0">
                <a:latin typeface="Noto Sans KR Black" panose="020B0200000000000000" pitchFamily="50" charset="-127"/>
                <a:ea typeface="Noto Sans KR Black" panose="020B0200000000000000" pitchFamily="50" charset="-127"/>
              </a:rPr>
              <a:t>주</a:t>
            </a:r>
            <a:endParaRPr lang="en-US" sz="8800" spc="-600" dirty="0">
              <a:latin typeface="Noto Sans KR Black" panose="020B0200000000000000" pitchFamily="50" charset="-127"/>
              <a:ea typeface="Noto Sans KR Black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14088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48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42147-4EFC-37BF-46FB-DE3F26948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BC0A181-DAF5-A79E-9CA6-67C09A4B0C48}"/>
              </a:ext>
            </a:extLst>
          </p:cNvPr>
          <p:cNvSpPr txBox="1"/>
          <p:nvPr/>
        </p:nvSpPr>
        <p:spPr>
          <a:xfrm>
            <a:off x="1219200" y="3809676"/>
            <a:ext cx="1143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dist">
              <a:lnSpc>
                <a:spcPct val="99600"/>
              </a:lnSpc>
            </a:pPr>
            <a:r>
              <a:rPr lang="en-US" altLang="ko-KR" sz="100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amsung Sharp Sans" pitchFamily="2" charset="0"/>
              </a:rPr>
              <a:t>S</a:t>
            </a:r>
            <a:endParaRPr lang="ko-KR" altLang="ko-KR" sz="5400" b="0" i="0" u="none" strike="noStrike" dirty="0">
              <a:solidFill>
                <a:srgbClr val="577EB2"/>
              </a:solidFill>
              <a:latin typeface="Gmarket Sans Medium" panose="020B0600000101010101" charset="-127"/>
              <a:ea typeface="Gmarket Sans Medium" panose="020B0600000101010101" charset="-127"/>
              <a:cs typeface="Samsung Sharp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932627-0725-DD32-B8DA-C98EE7FAAC11}"/>
              </a:ext>
            </a:extLst>
          </p:cNvPr>
          <p:cNvSpPr txBox="1"/>
          <p:nvPr/>
        </p:nvSpPr>
        <p:spPr>
          <a:xfrm>
            <a:off x="9646258" y="3713206"/>
            <a:ext cx="126348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</a:t>
            </a:r>
            <a:endParaRPr lang="ko-KR" altLang="en-US" sz="10000" dirty="0">
              <a:solidFill>
                <a:schemeClr val="bg1">
                  <a:lumMod val="9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5B5D6-E74D-7894-ABCD-AFEDA0CC0EC8}"/>
              </a:ext>
            </a:extLst>
          </p:cNvPr>
          <p:cNvSpPr txBox="1"/>
          <p:nvPr/>
        </p:nvSpPr>
        <p:spPr>
          <a:xfrm>
            <a:off x="6108903" y="3703681"/>
            <a:ext cx="114326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</a:t>
            </a:r>
            <a:endParaRPr lang="ko-KR" altLang="en-US" sz="10000" dirty="0">
              <a:solidFill>
                <a:schemeClr val="bg1">
                  <a:lumMod val="9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887CCE-1317-8363-2F2F-0900729EAD05}"/>
              </a:ext>
            </a:extLst>
          </p:cNvPr>
          <p:cNvSpPr txBox="1"/>
          <p:nvPr/>
        </p:nvSpPr>
        <p:spPr>
          <a:xfrm>
            <a:off x="11160686" y="3703680"/>
            <a:ext cx="116410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T</a:t>
            </a:r>
            <a:endParaRPr lang="ko-KR" altLang="en-US" sz="10000" dirty="0">
              <a:solidFill>
                <a:schemeClr val="bg1">
                  <a:lumMod val="9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E2E961-FE66-E9B5-9D4A-F68A246738DB}"/>
              </a:ext>
            </a:extLst>
          </p:cNvPr>
          <p:cNvSpPr txBox="1"/>
          <p:nvPr/>
        </p:nvSpPr>
        <p:spPr>
          <a:xfrm>
            <a:off x="2209800" y="4085274"/>
            <a:ext cx="39276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amsung</a:t>
            </a:r>
            <a:endParaRPr lang="ko-KR" altLang="en-US" sz="6600" dirty="0">
              <a:solidFill>
                <a:srgbClr val="577EB2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F18C17-C2EB-BB02-9F60-E805B7F84202}"/>
              </a:ext>
            </a:extLst>
          </p:cNvPr>
          <p:cNvSpPr txBox="1"/>
          <p:nvPr/>
        </p:nvSpPr>
        <p:spPr>
          <a:xfrm>
            <a:off x="7025028" y="4085274"/>
            <a:ext cx="26212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atent</a:t>
            </a:r>
            <a:endParaRPr lang="ko-KR" altLang="en-US" sz="6600" dirty="0">
              <a:solidFill>
                <a:srgbClr val="577EB2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2AF203-4F83-121A-608D-90F275CAFF44}"/>
              </a:ext>
            </a:extLst>
          </p:cNvPr>
          <p:cNvSpPr txBox="1"/>
          <p:nvPr/>
        </p:nvSpPr>
        <p:spPr>
          <a:xfrm>
            <a:off x="10706540" y="4085274"/>
            <a:ext cx="418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I</a:t>
            </a:r>
            <a:endParaRPr lang="ko-KR" altLang="en-US" sz="6600" dirty="0">
              <a:solidFill>
                <a:srgbClr val="577EB2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0433B0-6BA7-1545-0B6E-2DC78C522D1A}"/>
              </a:ext>
            </a:extLst>
          </p:cNvPr>
          <p:cNvSpPr txBox="1"/>
          <p:nvPr/>
        </p:nvSpPr>
        <p:spPr>
          <a:xfrm>
            <a:off x="12099765" y="4085274"/>
            <a:ext cx="49920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err="1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echnology</a:t>
            </a:r>
            <a:endParaRPr lang="ko-KR" altLang="en-US" sz="6600" dirty="0">
              <a:solidFill>
                <a:srgbClr val="577EB2"/>
              </a:solidFill>
              <a:latin typeface="Gmarket Sans Medium" panose="020B0600000101010101" charset="-127"/>
              <a:ea typeface="Gmarket Sans Medium" panose="020B0600000101010101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A2026A-AD2D-372C-FB4E-533D40D12339}"/>
              </a:ext>
            </a:extLst>
          </p:cNvPr>
          <p:cNvSpPr txBox="1"/>
          <p:nvPr/>
        </p:nvSpPr>
        <p:spPr>
          <a:xfrm>
            <a:off x="7743243" y="3695700"/>
            <a:ext cx="7665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amsung Sharp Sans" pitchFamily="2" charset="0"/>
              </a:rPr>
              <a:t>-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A966E2-961A-358C-C2E2-ED51C83F2701}"/>
              </a:ext>
            </a:extLst>
          </p:cNvPr>
          <p:cNvSpPr txBox="1"/>
          <p:nvPr/>
        </p:nvSpPr>
        <p:spPr>
          <a:xfrm>
            <a:off x="0" y="5295900"/>
            <a:ext cx="18288000" cy="14192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54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amsung Sharp Sans" pitchFamily="2" charset="0"/>
              </a:rPr>
              <a:t>S</a:t>
            </a:r>
            <a:r>
              <a:rPr lang="en-US" altLang="ko-KR" sz="5400" dirty="0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amsung</a:t>
            </a:r>
            <a:r>
              <a:rPr lang="en-US" altLang="ko-KR" sz="54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 </a:t>
            </a:r>
            <a:r>
              <a:rPr lang="en-US" altLang="ko-KR" sz="54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amsung Sharp Sans" pitchFamily="2" charset="0"/>
              </a:rPr>
              <a:t>P</a:t>
            </a:r>
            <a:r>
              <a:rPr lang="en-US" altLang="ko-KR" sz="5400" dirty="0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atent</a:t>
            </a:r>
            <a:r>
              <a:rPr lang="en-US" altLang="ko-KR" sz="54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 </a:t>
            </a:r>
            <a:r>
              <a:rPr lang="en-US" altLang="ko-KR" sz="54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amsung Sharp Sans" pitchFamily="2" charset="0"/>
              </a:rPr>
              <a:t>A</a:t>
            </a:r>
            <a:r>
              <a:rPr lang="en-US" altLang="ko-KR" sz="5400" dirty="0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I</a:t>
            </a:r>
            <a:r>
              <a:rPr lang="en-US" altLang="ko-KR" sz="5400" dirty="0">
                <a:solidFill>
                  <a:schemeClr val="bg1">
                    <a:lumMod val="95000"/>
                  </a:schemeClr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 </a:t>
            </a:r>
            <a:r>
              <a:rPr lang="en-US" altLang="ko-KR" sz="5400" dirty="0">
                <a:solidFill>
                  <a:schemeClr val="bg1">
                    <a:lumMod val="9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Samsung Sharp Sans" pitchFamily="2" charset="0"/>
              </a:rPr>
              <a:t>T</a:t>
            </a:r>
            <a:r>
              <a:rPr lang="en-US" altLang="ko-KR" sz="5400" dirty="0">
                <a:solidFill>
                  <a:srgbClr val="577EB2"/>
                </a:solidFill>
                <a:latin typeface="Gmarket Sans Medium" panose="020B0600000101010101" charset="-127"/>
                <a:ea typeface="Gmarket Sans Medium" panose="020B0600000101010101" charset="-127"/>
                <a:cs typeface="Samsung Sharp Sans" pitchFamily="2" charset="0"/>
              </a:rPr>
              <a:t>echnology</a:t>
            </a:r>
            <a:endParaRPr lang="ko-KR" altLang="ko-KR" sz="5400" b="0" i="0" u="none" strike="noStrike" dirty="0">
              <a:solidFill>
                <a:srgbClr val="577EB2"/>
              </a:solidFill>
              <a:latin typeface="Gmarket Sans Medium" panose="020B0600000101010101" charset="-127"/>
              <a:ea typeface="Gmarket Sans Medium" panose="020B0600000101010101" charset="-127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521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1.85185E-6 L -0.04358 -1.85185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22222E-6 L -0.02031 -0.0009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-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0.12222 -1.85185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1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0.30208 -1.85185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9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29100"/>
            <a:ext cx="18288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0C4DA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02 </a:t>
            </a:r>
            <a:r>
              <a:rPr lang="ko-KR" altLang="en-US" sz="10000" dirty="0">
                <a:solidFill>
                  <a:srgbClr val="0C4DA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서비스 흐름</a:t>
            </a:r>
          </a:p>
        </p:txBody>
      </p:sp>
    </p:spTree>
    <p:extLst>
      <p:ext uri="{BB962C8B-B14F-4D97-AF65-F5344CB8AC3E}">
        <p14:creationId xmlns:p14="http://schemas.microsoft.com/office/powerpoint/2010/main" val="125012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오른쪽 화살표 40"/>
          <p:cNvSpPr/>
          <p:nvPr/>
        </p:nvSpPr>
        <p:spPr>
          <a:xfrm rot="16200000">
            <a:off x="12942778" y="7493333"/>
            <a:ext cx="1886569" cy="360201"/>
          </a:xfrm>
          <a:prstGeom prst="rightArrow">
            <a:avLst>
              <a:gd name="adj1" fmla="val 36667"/>
              <a:gd name="adj2" fmla="val 50000"/>
            </a:avLst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오른쪽 화살표 72"/>
          <p:cNvSpPr/>
          <p:nvPr/>
        </p:nvSpPr>
        <p:spPr>
          <a:xfrm>
            <a:off x="2816833" y="5523325"/>
            <a:ext cx="12939052" cy="360201"/>
          </a:xfrm>
          <a:prstGeom prst="rightArrow">
            <a:avLst>
              <a:gd name="adj1" fmla="val 36667"/>
              <a:gd name="adj2" fmla="val 50000"/>
            </a:avLst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15755885" y="4641155"/>
            <a:ext cx="2057400" cy="2858753"/>
            <a:chOff x="15017242" y="4640809"/>
            <a:chExt cx="2057400" cy="2858753"/>
          </a:xfrm>
        </p:grpSpPr>
        <p:sp>
          <p:nvSpPr>
            <p:cNvPr id="5" name="타원 4"/>
            <p:cNvSpPr/>
            <p:nvPr/>
          </p:nvSpPr>
          <p:spPr>
            <a:xfrm>
              <a:off x="15017242" y="4640809"/>
              <a:ext cx="2057400" cy="2057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C4D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8599" y="5022165"/>
              <a:ext cx="1294687" cy="1294687"/>
            </a:xfrm>
            <a:prstGeom prst="rect">
              <a:avLst/>
            </a:prstGeom>
            <a:ln w="57150">
              <a:noFill/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15250692" y="6853231"/>
              <a:ext cx="158408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결과물 확인</a:t>
              </a:r>
              <a:endPara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9623613" y="4637102"/>
            <a:ext cx="2451312" cy="2795420"/>
            <a:chOff x="9914911" y="4637102"/>
            <a:chExt cx="2451312" cy="2795420"/>
          </a:xfrm>
        </p:grpSpPr>
        <p:sp>
          <p:nvSpPr>
            <p:cNvPr id="8" name="직사각형 7"/>
            <p:cNvSpPr/>
            <p:nvPr/>
          </p:nvSpPr>
          <p:spPr>
            <a:xfrm>
              <a:off x="9914911" y="6849990"/>
              <a:ext cx="2451312" cy="582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특허 데이터 업로드</a:t>
              </a:r>
              <a:endPara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10111867" y="4637102"/>
              <a:ext cx="2057400" cy="2057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C4D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1815" y="5014914"/>
              <a:ext cx="1037504" cy="1393898"/>
            </a:xfrm>
            <a:prstGeom prst="rect">
              <a:avLst/>
            </a:prstGeom>
          </p:spPr>
        </p:pic>
      </p:grpSp>
      <p:grpSp>
        <p:nvGrpSpPr>
          <p:cNvPr id="58" name="그룹 57"/>
          <p:cNvGrpSpPr/>
          <p:nvPr/>
        </p:nvGrpSpPr>
        <p:grpSpPr>
          <a:xfrm>
            <a:off x="6567796" y="4637102"/>
            <a:ext cx="2273379" cy="2793114"/>
            <a:chOff x="5346621" y="4637102"/>
            <a:chExt cx="2273379" cy="2793114"/>
          </a:xfrm>
        </p:grpSpPr>
        <p:sp>
          <p:nvSpPr>
            <p:cNvPr id="7" name="직사각형 6"/>
            <p:cNvSpPr/>
            <p:nvPr/>
          </p:nvSpPr>
          <p:spPr>
            <a:xfrm>
              <a:off x="5346621" y="6847684"/>
              <a:ext cx="2273379" cy="582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ko-KR" altLang="en-US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테이블 직접 수정</a:t>
              </a:r>
              <a:endPara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5454610" y="4637102"/>
              <a:ext cx="2057400" cy="2057400"/>
              <a:chOff x="3942165" y="4637102"/>
              <a:chExt cx="2057400" cy="2057400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942165" y="4637102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C4D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91552" y="4977000"/>
                <a:ext cx="1339852" cy="1339852"/>
              </a:xfrm>
              <a:prstGeom prst="rect">
                <a:avLst/>
              </a:prstGeom>
            </p:spPr>
          </p:pic>
        </p:grpSp>
      </p:grpSp>
      <p:grpSp>
        <p:nvGrpSpPr>
          <p:cNvPr id="18" name="그룹 17"/>
          <p:cNvGrpSpPr/>
          <p:nvPr/>
        </p:nvGrpSpPr>
        <p:grpSpPr>
          <a:xfrm>
            <a:off x="10597544" y="7662384"/>
            <a:ext cx="6553201" cy="1667609"/>
            <a:chOff x="10753830" y="2575534"/>
            <a:chExt cx="6553201" cy="1667609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10753830" y="2575534"/>
              <a:ext cx="6553201" cy="166760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0C4D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6"/>
            <a:srcRect t="394"/>
            <a:stretch/>
          </p:blipFill>
          <p:spPr>
            <a:xfrm>
              <a:off x="11333449" y="2939623"/>
              <a:ext cx="990016" cy="97758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7"/>
            <a:srcRect l="2773"/>
            <a:stretch/>
          </p:blipFill>
          <p:spPr>
            <a:xfrm>
              <a:off x="12785238" y="2939623"/>
              <a:ext cx="1002389" cy="98559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8"/>
            <a:srcRect l="3390" t="1545"/>
            <a:stretch/>
          </p:blipFill>
          <p:spPr>
            <a:xfrm>
              <a:off x="14249400" y="2939623"/>
              <a:ext cx="953367" cy="94965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9"/>
            <a:srcRect l="1368" t="4169"/>
            <a:stretch/>
          </p:blipFill>
          <p:spPr>
            <a:xfrm>
              <a:off x="15664541" y="2939623"/>
              <a:ext cx="987699" cy="972709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11705923" y="9486900"/>
            <a:ext cx="43364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최적의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LLM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모델로 분류 결과 생성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15"/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서비스 흐름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02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727958" y="4637102"/>
            <a:ext cx="2057400" cy="3214786"/>
            <a:chOff x="3727958" y="4637102"/>
            <a:chExt cx="2057400" cy="3214786"/>
          </a:xfrm>
        </p:grpSpPr>
        <p:grpSp>
          <p:nvGrpSpPr>
            <p:cNvPr id="49" name="그룹 48"/>
            <p:cNvGrpSpPr/>
            <p:nvPr/>
          </p:nvGrpSpPr>
          <p:grpSpPr>
            <a:xfrm>
              <a:off x="3727958" y="4637102"/>
              <a:ext cx="2057400" cy="2057400"/>
              <a:chOff x="2215222" y="4610951"/>
              <a:chExt cx="2057400" cy="2057400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2215222" y="4610951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C4D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89213" y="5043165"/>
                <a:ext cx="1442399" cy="1243335"/>
              </a:xfrm>
              <a:prstGeom prst="rect">
                <a:avLst/>
              </a:prstGeom>
            </p:spPr>
          </p:pic>
        </p:grpSp>
        <p:grpSp>
          <p:nvGrpSpPr>
            <p:cNvPr id="54" name="그룹 53"/>
            <p:cNvGrpSpPr/>
            <p:nvPr/>
          </p:nvGrpSpPr>
          <p:grpSpPr>
            <a:xfrm>
              <a:off x="3831566" y="6847684"/>
              <a:ext cx="1850185" cy="1004204"/>
              <a:chOff x="2425482" y="6847684"/>
              <a:chExt cx="1850185" cy="100420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2425482" y="6847684"/>
                <a:ext cx="18501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분류기준 생성</a:t>
                </a:r>
                <a:endParaRPr lang="en-US" altLang="ko-KR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2425482" y="7205557"/>
                <a:ext cx="18501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프롬프트 입력</a:t>
                </a:r>
                <a:endParaRPr lang="en-US" altLang="ko-KR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586379" y="4719417"/>
            <a:ext cx="2254032" cy="2749042"/>
            <a:chOff x="586379" y="4719417"/>
            <a:chExt cx="2254032" cy="2749042"/>
          </a:xfrm>
        </p:grpSpPr>
        <p:sp>
          <p:nvSpPr>
            <p:cNvPr id="62" name="육각형 61"/>
            <p:cNvSpPr/>
            <p:nvPr/>
          </p:nvSpPr>
          <p:spPr>
            <a:xfrm>
              <a:off x="586379" y="4719417"/>
              <a:ext cx="2254032" cy="1943131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0C4D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16823" y="6822128"/>
              <a:ext cx="9829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rgbClr val="0C4DA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사용자</a:t>
              </a:r>
              <a:endParaRPr lang="en-US" altLang="ko-KR" sz="2400" dirty="0">
                <a:solidFill>
                  <a:srgbClr val="0C4DA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996" y="5113763"/>
              <a:ext cx="1198888" cy="1198888"/>
            </a:xfrm>
            <a:prstGeom prst="rect">
              <a:avLst/>
            </a:prstGeom>
          </p:spPr>
        </p:pic>
      </p:grpSp>
      <p:sp>
        <p:nvSpPr>
          <p:cNvPr id="38" name="타원 37"/>
          <p:cNvSpPr/>
          <p:nvPr/>
        </p:nvSpPr>
        <p:spPr>
          <a:xfrm>
            <a:off x="12857363" y="4637102"/>
            <a:ext cx="2057400" cy="2057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C4D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565" y="4900460"/>
            <a:ext cx="1480993" cy="148099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32CE689-74D1-846C-4379-F286953795A2}"/>
              </a:ext>
            </a:extLst>
          </p:cNvPr>
          <p:cNvSpPr txBox="1"/>
          <p:nvPr/>
        </p:nvSpPr>
        <p:spPr>
          <a:xfrm>
            <a:off x="586360" y="2903663"/>
            <a:ext cx="177016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S-PAT </a:t>
            </a:r>
            <a:r>
              <a:rPr lang="ko-KR" altLang="en-US" sz="6600" spc="-3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  <a:r>
              <a:rPr lang="ko-KR" altLang="en-US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모드</a:t>
            </a:r>
          </a:p>
        </p:txBody>
      </p:sp>
    </p:spTree>
    <p:extLst>
      <p:ext uri="{BB962C8B-B14F-4D97-AF65-F5344CB8AC3E}">
        <p14:creationId xmlns:p14="http://schemas.microsoft.com/office/powerpoint/2010/main" val="56760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오른쪽 화살표 72"/>
          <p:cNvSpPr/>
          <p:nvPr/>
        </p:nvSpPr>
        <p:spPr>
          <a:xfrm>
            <a:off x="2816832" y="5523325"/>
            <a:ext cx="15699767" cy="360201"/>
          </a:xfrm>
          <a:prstGeom prst="rightArrow">
            <a:avLst>
              <a:gd name="adj1" fmla="val 36667"/>
              <a:gd name="adj2" fmla="val 50000"/>
            </a:avLst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914911" y="6849990"/>
            <a:ext cx="2451312" cy="582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특허 데이터 업로드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10111867" y="4637102"/>
            <a:ext cx="2057400" cy="20574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C4D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1815" y="5014914"/>
            <a:ext cx="1037504" cy="1393898"/>
          </a:xfrm>
          <a:prstGeom prst="rect">
            <a:avLst/>
          </a:prstGeom>
        </p:spPr>
      </p:pic>
      <p:grpSp>
        <p:nvGrpSpPr>
          <p:cNvPr id="58" name="그룹 57"/>
          <p:cNvGrpSpPr/>
          <p:nvPr/>
        </p:nvGrpSpPr>
        <p:grpSpPr>
          <a:xfrm>
            <a:off x="6811923" y="4637102"/>
            <a:ext cx="2273379" cy="2793114"/>
            <a:chOff x="5346621" y="4637102"/>
            <a:chExt cx="2273379" cy="2793114"/>
          </a:xfrm>
        </p:grpSpPr>
        <p:sp>
          <p:nvSpPr>
            <p:cNvPr id="7" name="직사각형 6"/>
            <p:cNvSpPr/>
            <p:nvPr/>
          </p:nvSpPr>
          <p:spPr>
            <a:xfrm>
              <a:off x="5346621" y="6847684"/>
              <a:ext cx="2273379" cy="582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 </a:t>
              </a:r>
              <a:r>
                <a:rPr lang="ko-KR" altLang="en-US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테이블 직접 수정</a:t>
              </a:r>
              <a:endPara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5454610" y="4637102"/>
              <a:ext cx="2057400" cy="2057400"/>
              <a:chOff x="3942165" y="4637102"/>
              <a:chExt cx="2057400" cy="2057400"/>
            </a:xfrm>
          </p:grpSpPr>
          <p:sp>
            <p:nvSpPr>
              <p:cNvPr id="4" name="타원 3"/>
              <p:cNvSpPr/>
              <p:nvPr/>
            </p:nvSpPr>
            <p:spPr>
              <a:xfrm>
                <a:off x="3942165" y="4637102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C4D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91552" y="4977000"/>
                <a:ext cx="1339852" cy="1339852"/>
              </a:xfrm>
              <a:prstGeom prst="rect">
                <a:avLst/>
              </a:prstGeom>
            </p:spPr>
          </p:pic>
        </p:grpSp>
      </p:grpSp>
      <p:grpSp>
        <p:nvGrpSpPr>
          <p:cNvPr id="15" name="그룹 14"/>
          <p:cNvGrpSpPr/>
          <p:nvPr/>
        </p:nvGrpSpPr>
        <p:grpSpPr>
          <a:xfrm>
            <a:off x="13814723" y="2490044"/>
            <a:ext cx="3114478" cy="6553201"/>
            <a:chOff x="12963721" y="2488230"/>
            <a:chExt cx="3114478" cy="6553201"/>
          </a:xfrm>
        </p:grpSpPr>
        <p:sp>
          <p:nvSpPr>
            <p:cNvPr id="72" name="모서리가 둥근 직사각형 71"/>
            <p:cNvSpPr/>
            <p:nvPr/>
          </p:nvSpPr>
          <p:spPr>
            <a:xfrm rot="5400000">
              <a:off x="11244359" y="4207592"/>
              <a:ext cx="6553201" cy="311447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57150">
              <a:solidFill>
                <a:srgbClr val="0C4D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/>
            <a:srcRect t="394"/>
            <a:stretch/>
          </p:blipFill>
          <p:spPr>
            <a:xfrm>
              <a:off x="14007905" y="3020949"/>
              <a:ext cx="990016" cy="977585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/>
            <a:srcRect l="2773"/>
            <a:stretch/>
          </p:blipFill>
          <p:spPr>
            <a:xfrm>
              <a:off x="14001719" y="4535422"/>
              <a:ext cx="1002389" cy="98559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7"/>
            <a:srcRect l="3390" t="1545"/>
            <a:stretch/>
          </p:blipFill>
          <p:spPr>
            <a:xfrm>
              <a:off x="14026230" y="6057900"/>
              <a:ext cx="953367" cy="949656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8"/>
            <a:srcRect l="1368" t="4169"/>
            <a:stretch/>
          </p:blipFill>
          <p:spPr>
            <a:xfrm>
              <a:off x="14009064" y="7544445"/>
              <a:ext cx="987699" cy="972709"/>
            </a:xfrm>
            <a:prstGeom prst="rect">
              <a:avLst/>
            </a:prstGeom>
          </p:spPr>
        </p:pic>
      </p:grpSp>
      <p:sp>
        <p:nvSpPr>
          <p:cNvPr id="23" name="직사각형 22"/>
          <p:cNvSpPr/>
          <p:nvPr/>
        </p:nvSpPr>
        <p:spPr>
          <a:xfrm>
            <a:off x="13213745" y="9219434"/>
            <a:ext cx="4280339" cy="5825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개의 </a:t>
            </a:r>
            <a:r>
              <a: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LLM </a:t>
            </a:r>
            <a:r>
              <a:rPr lang="ko-KR" altLang="en-US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모델로 분류 결과 생성</a:t>
            </a:r>
            <a:endParaRPr lang="en-US" altLang="ko-KR" sz="2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15"/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서비스 흐름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8" name="TextBox 16"/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02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3727958" y="4637102"/>
            <a:ext cx="2057400" cy="3214786"/>
            <a:chOff x="2321876" y="4637102"/>
            <a:chExt cx="2057400" cy="3214786"/>
          </a:xfrm>
        </p:grpSpPr>
        <p:grpSp>
          <p:nvGrpSpPr>
            <p:cNvPr id="49" name="그룹 48"/>
            <p:cNvGrpSpPr/>
            <p:nvPr/>
          </p:nvGrpSpPr>
          <p:grpSpPr>
            <a:xfrm>
              <a:off x="2321876" y="4637102"/>
              <a:ext cx="2057400" cy="2057400"/>
              <a:chOff x="2215222" y="4610951"/>
              <a:chExt cx="2057400" cy="2057400"/>
            </a:xfrm>
          </p:grpSpPr>
          <p:sp>
            <p:nvSpPr>
              <p:cNvPr id="47" name="타원 46"/>
              <p:cNvSpPr/>
              <p:nvPr/>
            </p:nvSpPr>
            <p:spPr>
              <a:xfrm>
                <a:off x="2215222" y="4610951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rgbClr val="0C4DA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9213" y="5043165"/>
                <a:ext cx="1442399" cy="1243335"/>
              </a:xfrm>
              <a:prstGeom prst="rect">
                <a:avLst/>
              </a:prstGeom>
            </p:spPr>
          </p:pic>
        </p:grpSp>
        <p:grpSp>
          <p:nvGrpSpPr>
            <p:cNvPr id="54" name="그룹 53"/>
            <p:cNvGrpSpPr/>
            <p:nvPr/>
          </p:nvGrpSpPr>
          <p:grpSpPr>
            <a:xfrm>
              <a:off x="2425484" y="6847684"/>
              <a:ext cx="1850185" cy="1004204"/>
              <a:chOff x="2425482" y="6847684"/>
              <a:chExt cx="1850185" cy="1004204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2425482" y="6847684"/>
                <a:ext cx="18501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분류기준 생성</a:t>
                </a:r>
                <a:endParaRPr lang="en-US" altLang="ko-KR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2425482" y="7205557"/>
                <a:ext cx="185018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2400" dirty="0">
                    <a:latin typeface="Pretendard ExtraBold" panose="02000903000000020004" pitchFamily="50" charset="-127"/>
                    <a:ea typeface="Pretendard ExtraBold" panose="02000903000000020004" pitchFamily="50" charset="-127"/>
                    <a:cs typeface="Pretendard ExtraBold" panose="02000903000000020004" pitchFamily="50" charset="-127"/>
                  </a:rPr>
                  <a:t>프롬프트 입력</a:t>
                </a:r>
                <a:endParaRPr lang="en-US" altLang="ko-KR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endParaRPr>
              </a:p>
            </p:txBody>
          </p:sp>
        </p:grpSp>
      </p:grpSp>
      <p:grpSp>
        <p:nvGrpSpPr>
          <p:cNvPr id="17" name="그룹 16"/>
          <p:cNvGrpSpPr/>
          <p:nvPr/>
        </p:nvGrpSpPr>
        <p:grpSpPr>
          <a:xfrm>
            <a:off x="586379" y="4719417"/>
            <a:ext cx="2254032" cy="2685243"/>
            <a:chOff x="586379" y="4719417"/>
            <a:chExt cx="2254032" cy="2685243"/>
          </a:xfrm>
        </p:grpSpPr>
        <p:sp>
          <p:nvSpPr>
            <p:cNvPr id="62" name="육각형 61"/>
            <p:cNvSpPr/>
            <p:nvPr/>
          </p:nvSpPr>
          <p:spPr>
            <a:xfrm>
              <a:off x="586379" y="4719417"/>
              <a:ext cx="2254032" cy="1943131"/>
            </a:xfrm>
            <a:prstGeom prst="hexagon">
              <a:avLst/>
            </a:prstGeom>
            <a:solidFill>
              <a:schemeClr val="bg1"/>
            </a:solidFill>
            <a:ln w="57150">
              <a:solidFill>
                <a:srgbClr val="0C4D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74218" y="5084475"/>
              <a:ext cx="1254776" cy="1254776"/>
            </a:xfrm>
            <a:prstGeom prst="rect">
              <a:avLst/>
            </a:prstGeom>
          </p:spPr>
        </p:pic>
        <p:sp>
          <p:nvSpPr>
            <p:cNvPr id="64" name="직사각형 63"/>
            <p:cNvSpPr/>
            <p:nvPr/>
          </p:nvSpPr>
          <p:spPr>
            <a:xfrm>
              <a:off x="1216823" y="6822128"/>
              <a:ext cx="982961" cy="582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solidFill>
                    <a:srgbClr val="0C4DA2"/>
                  </a:solidFill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관리자</a:t>
              </a:r>
              <a:endParaRPr lang="en-US" altLang="ko-KR" sz="2400" dirty="0">
                <a:solidFill>
                  <a:srgbClr val="0C4DA2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4E59407-72CB-2FE1-EDA8-E9E1E9ECC1FE}"/>
              </a:ext>
            </a:extLst>
          </p:cNvPr>
          <p:cNvSpPr txBox="1"/>
          <p:nvPr/>
        </p:nvSpPr>
        <p:spPr>
          <a:xfrm>
            <a:off x="586360" y="2903663"/>
            <a:ext cx="177016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S-PAT </a:t>
            </a:r>
            <a:r>
              <a:rPr lang="ko-KR" altLang="en-US" sz="6600" spc="-3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관리자</a:t>
            </a:r>
            <a:r>
              <a:rPr lang="ko-KR" altLang="en-US" sz="6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모드</a:t>
            </a:r>
          </a:p>
        </p:txBody>
      </p:sp>
    </p:spTree>
    <p:extLst>
      <p:ext uri="{BB962C8B-B14F-4D97-AF65-F5344CB8AC3E}">
        <p14:creationId xmlns:p14="http://schemas.microsoft.com/office/powerpoint/2010/main" val="197083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오른쪽 화살표 72"/>
          <p:cNvSpPr/>
          <p:nvPr/>
        </p:nvSpPr>
        <p:spPr>
          <a:xfrm>
            <a:off x="-1904999" y="5523325"/>
            <a:ext cx="8542373" cy="360201"/>
          </a:xfrm>
          <a:prstGeom prst="rightArrow">
            <a:avLst>
              <a:gd name="adj1" fmla="val 36667"/>
              <a:gd name="adj2" fmla="val 50000"/>
            </a:avLst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/>
          <p:cNvGrpSpPr/>
          <p:nvPr/>
        </p:nvGrpSpPr>
        <p:grpSpPr>
          <a:xfrm>
            <a:off x="1524000" y="4640809"/>
            <a:ext cx="2057400" cy="2794954"/>
            <a:chOff x="15017242" y="4640809"/>
            <a:chExt cx="2057400" cy="2794954"/>
          </a:xfrm>
        </p:grpSpPr>
        <p:sp>
          <p:nvSpPr>
            <p:cNvPr id="5" name="타원 4"/>
            <p:cNvSpPr/>
            <p:nvPr/>
          </p:nvSpPr>
          <p:spPr>
            <a:xfrm>
              <a:off x="15017242" y="4640809"/>
              <a:ext cx="2057400" cy="20574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C4DA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8599" y="5022165"/>
              <a:ext cx="1294687" cy="1294687"/>
            </a:xfrm>
            <a:prstGeom prst="rect">
              <a:avLst/>
            </a:prstGeom>
            <a:ln w="57150">
              <a:noFill/>
            </a:ln>
          </p:spPr>
        </p:pic>
        <p:sp>
          <p:nvSpPr>
            <p:cNvPr id="9" name="직사각형 8"/>
            <p:cNvSpPr/>
            <p:nvPr/>
          </p:nvSpPr>
          <p:spPr>
            <a:xfrm>
              <a:off x="15250692" y="6853231"/>
              <a:ext cx="1590500" cy="5825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400" dirty="0">
                  <a:latin typeface="Pretendard ExtraBold" panose="02000903000000020004" pitchFamily="50" charset="-127"/>
                  <a:ea typeface="Pretendard ExtraBold" panose="02000903000000020004" pitchFamily="50" charset="-127"/>
                  <a:cs typeface="Pretendard ExtraBold" panose="02000903000000020004" pitchFamily="50" charset="-127"/>
                </a:rPr>
                <a:t>결과물 평가</a:t>
              </a:r>
              <a:endParaRPr lang="en-US" altLang="ko-KR" sz="2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endParaRPr>
            </a:p>
          </p:txBody>
        </p:sp>
      </p:grpSp>
      <p:sp>
        <p:nvSpPr>
          <p:cNvPr id="19" name="타원 18"/>
          <p:cNvSpPr/>
          <p:nvPr/>
        </p:nvSpPr>
        <p:spPr>
          <a:xfrm>
            <a:off x="6637374" y="3314700"/>
            <a:ext cx="5013251" cy="5013251"/>
          </a:xfrm>
          <a:prstGeom prst="ellipse">
            <a:avLst/>
          </a:prstGeom>
          <a:solidFill>
            <a:schemeClr val="bg1"/>
          </a:solidFill>
          <a:ln w="57150">
            <a:solidFill>
              <a:srgbClr val="0C4D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529" y="4152900"/>
            <a:ext cx="3246939" cy="3246939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1734800" y="5151911"/>
            <a:ext cx="516138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최적의 </a:t>
            </a:r>
            <a:r>
              <a:rPr lang="en-US" altLang="ko-KR" sz="5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LLM </a:t>
            </a:r>
            <a:r>
              <a:rPr lang="ko-KR" altLang="en-US" sz="5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선정</a:t>
            </a:r>
            <a:endParaRPr lang="en-US" altLang="ko-KR" sz="5400" dirty="0"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828" y="4099155"/>
            <a:ext cx="3444339" cy="3444339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5213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5715000" cy="10287000"/>
          </a:xfrm>
          <a:prstGeom prst="rect">
            <a:avLst/>
          </a:prstGeom>
          <a:solidFill>
            <a:srgbClr val="0B44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0" y="1504950"/>
            <a:ext cx="57150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7200" spc="-400" dirty="0">
                <a:solidFill>
                  <a:srgbClr val="FFFFFF"/>
                </a:solidFill>
                <a:ea typeface="Gmarket Sans Medium"/>
              </a:rPr>
              <a:t>목차</a:t>
            </a:r>
            <a:endParaRPr lang="ko-KR" sz="7200" b="0" i="0" u="none" strike="noStrike" spc="-400" dirty="0">
              <a:solidFill>
                <a:srgbClr val="FFFFFF"/>
              </a:solidFill>
              <a:ea typeface="Gmarket Sans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305800" y="1733550"/>
            <a:ext cx="2146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8000" b="0" i="0" u="none" strike="noStrike" dirty="0">
                <a:solidFill>
                  <a:srgbClr val="0C4DA2"/>
                </a:solidFill>
                <a:latin typeface="Gmarket Sans Bold"/>
              </a:rPr>
              <a:t>01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591800" y="1724025"/>
            <a:ext cx="25555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기획 배경</a:t>
            </a:r>
            <a:endParaRPr lang="ko-KR" altLang="ko-KR" sz="50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10287000" y="1657350"/>
            <a:ext cx="0" cy="8382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23"/>
          <p:cNvSpPr txBox="1"/>
          <p:nvPr/>
        </p:nvSpPr>
        <p:spPr>
          <a:xfrm>
            <a:off x="8334375" y="3701375"/>
            <a:ext cx="2146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8000" b="0" i="0" u="none" strike="noStrike" dirty="0">
                <a:solidFill>
                  <a:srgbClr val="0C4DA2"/>
                </a:solidFill>
                <a:latin typeface="Gmarket Sans Bold"/>
              </a:rPr>
              <a:t>02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620375" y="3691850"/>
            <a:ext cx="311014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서비스 흐름</a:t>
            </a:r>
            <a:endParaRPr lang="ko-KR" altLang="ko-KR" sz="50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0315575" y="3625175"/>
            <a:ext cx="0" cy="8382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3"/>
          <p:cNvSpPr txBox="1"/>
          <p:nvPr/>
        </p:nvSpPr>
        <p:spPr>
          <a:xfrm>
            <a:off x="8305800" y="5767625"/>
            <a:ext cx="2146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8000" b="0" i="0" u="none" strike="noStrike" dirty="0">
                <a:solidFill>
                  <a:srgbClr val="0C4DA2"/>
                </a:solidFill>
                <a:latin typeface="Gmarket Sans Bold"/>
              </a:rPr>
              <a:t>03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591800" y="5758100"/>
            <a:ext cx="25555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기능 소개</a:t>
            </a:r>
            <a:endParaRPr lang="ko-KR" altLang="ko-KR" sz="50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>
            <a:off x="10287000" y="5691425"/>
            <a:ext cx="0" cy="8382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23"/>
          <p:cNvSpPr txBox="1"/>
          <p:nvPr/>
        </p:nvSpPr>
        <p:spPr>
          <a:xfrm>
            <a:off x="8334375" y="7833875"/>
            <a:ext cx="21463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8000" b="0" i="0" u="none" strike="noStrike" dirty="0">
                <a:solidFill>
                  <a:srgbClr val="0C4DA2"/>
                </a:solidFill>
                <a:latin typeface="Gmarket Sans Bold"/>
              </a:rPr>
              <a:t>04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620375" y="7824350"/>
            <a:ext cx="25555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50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팀원 소개</a:t>
            </a:r>
            <a:endParaRPr lang="ko-KR" altLang="ko-KR" sz="500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10315575" y="7757675"/>
            <a:ext cx="0" cy="83820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73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29100"/>
            <a:ext cx="18288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0C4DA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03. </a:t>
            </a:r>
            <a:r>
              <a:rPr lang="ko-KR" altLang="en-US" sz="10000" dirty="0">
                <a:solidFill>
                  <a:srgbClr val="0C4DA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39110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5"/>
          <p:cNvSpPr txBox="1"/>
          <p:nvPr/>
        </p:nvSpPr>
        <p:spPr>
          <a:xfrm>
            <a:off x="889000" y="1054100"/>
            <a:ext cx="61976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기능 </a:t>
            </a:r>
            <a:r>
              <a:rPr lang="ko-KR" altLang="en-US" sz="7000" spc="-400" dirty="0" smtClean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소개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03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9386" y="2488230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 모드</a:t>
            </a:r>
            <a:endParaRPr lang="ko-KR" altLang="en-US" sz="3200" dirty="0">
              <a:solidFill>
                <a:srgbClr val="0C4DA2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86" y="3333308"/>
            <a:ext cx="9162553" cy="6382192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259D2A-E5D3-7013-3A34-4020BA6FE2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6" y="3302000"/>
            <a:ext cx="9431414" cy="6706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00AF80-487F-488D-56EA-A071F2061EE2}"/>
              </a:ext>
            </a:extLst>
          </p:cNvPr>
          <p:cNvSpPr txBox="1"/>
          <p:nvPr/>
        </p:nvSpPr>
        <p:spPr>
          <a:xfrm>
            <a:off x="10820400" y="3333308"/>
            <a:ext cx="5809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 체계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C8B6E38-D87F-8C6C-AD41-B005CC8899F1}"/>
              </a:ext>
            </a:extLst>
          </p:cNvPr>
          <p:cNvSpPr/>
          <p:nvPr/>
        </p:nvSpPr>
        <p:spPr>
          <a:xfrm>
            <a:off x="10820400" y="4610100"/>
            <a:ext cx="5993949" cy="2006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사용자 요구사항에 </a:t>
            </a:r>
            <a:r>
              <a:rPr lang="ko-KR" altLang="en-US" sz="44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최적화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된 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LLM </a:t>
            </a:r>
            <a:r>
              <a:rPr lang="ko-KR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 분류 체계 </a:t>
            </a:r>
            <a:r>
              <a:rPr lang="ko-KR" altLang="en-US" sz="44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자동 생성</a:t>
            </a:r>
            <a:endParaRPr lang="en-US" altLang="ko-KR" sz="360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475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68A53-6A90-518B-E9FF-B6DC4BD5A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F5D269D-1F2D-CB21-5119-D0FD8631F8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6" y="3302000"/>
            <a:ext cx="9431414" cy="67067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2F51D00-F342-47FF-2F12-2B84FF716F9E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54328DE-89E5-80F0-8A4D-A9560E84090B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기능 소개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9DA9B43E-5328-E759-7387-A24B93CAC9F3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03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F3C52F-6142-9225-428D-FD19E3BD573E}"/>
              </a:ext>
            </a:extLst>
          </p:cNvPr>
          <p:cNvSpPr txBox="1"/>
          <p:nvPr/>
        </p:nvSpPr>
        <p:spPr>
          <a:xfrm>
            <a:off x="779386" y="2488230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 모드</a:t>
            </a:r>
            <a:endParaRPr lang="ko-KR" altLang="en-US" sz="3200" dirty="0">
              <a:solidFill>
                <a:srgbClr val="0C4DA2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A70389-F899-22E5-D791-083A04976D4E}"/>
              </a:ext>
            </a:extLst>
          </p:cNvPr>
          <p:cNvSpPr/>
          <p:nvPr/>
        </p:nvSpPr>
        <p:spPr>
          <a:xfrm>
            <a:off x="10972800" y="4686300"/>
            <a:ext cx="6311343" cy="2006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 분류 항목을 직접 추가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삭제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등 </a:t>
            </a:r>
            <a:r>
              <a:rPr lang="ko-KR" altLang="en-US" sz="44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재구성 가능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한 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UI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00AF80-487F-488D-56EA-A071F2061EE2}"/>
              </a:ext>
            </a:extLst>
          </p:cNvPr>
          <p:cNvSpPr txBox="1"/>
          <p:nvPr/>
        </p:nvSpPr>
        <p:spPr>
          <a:xfrm>
            <a:off x="10820400" y="3333308"/>
            <a:ext cx="58096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 체계 </a:t>
            </a:r>
            <a:r>
              <a:rPr lang="ko-KR" altLang="en-US" sz="6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수정</a:t>
            </a:r>
            <a:endParaRPr lang="ko-KR" altLang="en-US" sz="6000" spc="-15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313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13AE3-44FF-F436-F505-9020D9BE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A2A3D1-4912-FA41-6812-3F6D2029EA9B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9F197F3E-C8C9-4D08-429B-B656BEDAFCB8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기능 소개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399AA3E0-3290-329E-3CC5-FC3A31BEE437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03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34A420-FAD4-3F75-DAF7-33616DC5564C}"/>
              </a:ext>
            </a:extLst>
          </p:cNvPr>
          <p:cNvSpPr txBox="1"/>
          <p:nvPr/>
        </p:nvSpPr>
        <p:spPr>
          <a:xfrm>
            <a:off x="779386" y="2488230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 모드</a:t>
            </a:r>
            <a:endParaRPr lang="ko-KR" altLang="en-US" sz="3200" dirty="0">
              <a:solidFill>
                <a:srgbClr val="0C4DA2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117C06-9D58-D0A7-2FD6-992FEFD182E6}"/>
              </a:ext>
            </a:extLst>
          </p:cNvPr>
          <p:cNvSpPr/>
          <p:nvPr/>
        </p:nvSpPr>
        <p:spPr>
          <a:xfrm>
            <a:off x="10439400" y="4762500"/>
            <a:ext cx="7315200" cy="1822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기존 특허 분류 체계 파일</a:t>
            </a:r>
            <a:endParaRPr lang="en-US" altLang="ko-KR" sz="3600" spc="-150" dirty="0">
              <a:solidFill>
                <a:schemeClr val="tx1">
                  <a:lumMod val="95000"/>
                  <a:lumOff val="5000"/>
                </a:schemeClr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44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직접 업로드</a:t>
            </a: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C18DFE96-2680-20D2-33F2-78603015A572}"/>
              </a:ext>
            </a:extLst>
          </p:cNvPr>
          <p:cNvSpPr/>
          <p:nvPr/>
        </p:nvSpPr>
        <p:spPr>
          <a:xfrm>
            <a:off x="13709248" y="7104924"/>
            <a:ext cx="927904" cy="563755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A5D8FF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2DB5F6-1F83-D98F-6265-876D37C0C6D1}"/>
              </a:ext>
            </a:extLst>
          </p:cNvPr>
          <p:cNvSpPr/>
          <p:nvPr/>
        </p:nvSpPr>
        <p:spPr>
          <a:xfrm>
            <a:off x="10995244" y="7862644"/>
            <a:ext cx="6639837" cy="8275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RAG </a:t>
            </a:r>
            <a:r>
              <a:rPr lang="ko-KR" altLang="en-US" sz="3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기반 특허 데이터 자동 분류 </a:t>
            </a:r>
            <a:endParaRPr lang="ko-KR" altLang="en-US" sz="4400" spc="-150" dirty="0">
              <a:solidFill>
                <a:srgbClr val="1428A0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00AF80-487F-488D-56EA-A071F2061EE2}"/>
              </a:ext>
            </a:extLst>
          </p:cNvPr>
          <p:cNvSpPr txBox="1"/>
          <p:nvPr/>
        </p:nvSpPr>
        <p:spPr>
          <a:xfrm>
            <a:off x="10820400" y="3333308"/>
            <a:ext cx="6455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분류 체계 </a:t>
            </a:r>
            <a:r>
              <a:rPr lang="ko-KR" altLang="en-US" sz="6000" spc="-15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업로드</a:t>
            </a:r>
            <a:endParaRPr lang="ko-KR" altLang="en-US" sz="6000" spc="-150" dirty="0">
              <a:solidFill>
                <a:schemeClr val="tx1">
                  <a:lumMod val="95000"/>
                  <a:lumOff val="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12" y="3301152"/>
            <a:ext cx="9432606" cy="67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86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8998D-6130-0DA2-431A-BD61AC42E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ED77279-9FD9-BBA2-58AE-81AE83568BF0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0D20E471-2556-1B69-6B5F-F816D219E7B1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기능 소개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88A48C29-C73A-8E82-4F7F-9C68310A4C10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03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BF5A0C-1865-E45E-2DC8-E6CE2D796D0A}"/>
              </a:ext>
            </a:extLst>
          </p:cNvPr>
          <p:cNvSpPr txBox="1"/>
          <p:nvPr/>
        </p:nvSpPr>
        <p:spPr>
          <a:xfrm>
            <a:off x="779386" y="2488230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 모드</a:t>
            </a:r>
            <a:endParaRPr lang="ko-KR" altLang="en-US" sz="3200" dirty="0">
              <a:solidFill>
                <a:srgbClr val="0C4DA2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677947-59F4-6187-F57D-8F87471BFADB}"/>
              </a:ext>
            </a:extLst>
          </p:cNvPr>
          <p:cNvSpPr txBox="1"/>
          <p:nvPr/>
        </p:nvSpPr>
        <p:spPr>
          <a:xfrm>
            <a:off x="11049000" y="3313335"/>
            <a:ext cx="50113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파일 업로드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2FABA7-319D-CB38-F7DC-53A16047E3E9}"/>
              </a:ext>
            </a:extLst>
          </p:cNvPr>
          <p:cNvSpPr/>
          <p:nvPr/>
        </p:nvSpPr>
        <p:spPr>
          <a:xfrm>
            <a:off x="11049000" y="4914900"/>
            <a:ext cx="6096000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44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자동 데이터 </a:t>
            </a:r>
            <a:r>
              <a:rPr lang="ko-KR" altLang="en-US" sz="4400" spc="-150" dirty="0" err="1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전처리</a:t>
            </a:r>
            <a:r>
              <a:rPr lang="ko-KR" altLang="en-US" sz="3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수행</a:t>
            </a:r>
            <a:r>
              <a:rPr lang="en-US" altLang="ko-KR" sz="3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  <a:r>
              <a:rPr lang="ko-KR" altLang="en-US" sz="3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</a:p>
          <a:p>
            <a:pPr>
              <a:lnSpc>
                <a:spcPct val="130000"/>
              </a:lnSpc>
            </a:pPr>
            <a:r>
              <a:rPr lang="ko-KR" altLang="en-US" sz="44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핵심</a:t>
            </a:r>
            <a:r>
              <a:rPr lang="ko-KR" altLang="en-US" sz="36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특허 정보 </a:t>
            </a:r>
            <a:r>
              <a:rPr lang="ko-KR" altLang="en-US" sz="4400" spc="-15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추출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24931"/>
            <a:ext cx="9434727" cy="67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7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CC230-8DA1-C6AC-6496-747041C2E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99444D6-869B-12A9-F59F-A10E16EF6C33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FB115ADA-0470-DDFC-3890-18D79D6C5100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기능 소개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TextBox 16">
            <a:extLst>
              <a:ext uri="{FF2B5EF4-FFF2-40B4-BE49-F238E27FC236}">
                <a16:creationId xmlns:a16="http://schemas.microsoft.com/office/drawing/2014/main" id="{C5BD6BBD-D7C9-018C-549D-D01EB3437FDA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03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2076E0-23C0-407F-EB6B-1D574E8353F0}"/>
              </a:ext>
            </a:extLst>
          </p:cNvPr>
          <p:cNvSpPr txBox="1"/>
          <p:nvPr/>
        </p:nvSpPr>
        <p:spPr>
          <a:xfrm>
            <a:off x="779386" y="2488230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사용자 모드</a:t>
            </a:r>
            <a:endParaRPr lang="ko-KR" altLang="en-US" sz="3200" dirty="0">
              <a:solidFill>
                <a:srgbClr val="0C4DA2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92A1A1-7484-39F7-B2AC-139B70597BF4}"/>
              </a:ext>
            </a:extLst>
          </p:cNvPr>
          <p:cNvSpPr txBox="1"/>
          <p:nvPr/>
        </p:nvSpPr>
        <p:spPr>
          <a:xfrm>
            <a:off x="10668000" y="3359501"/>
            <a:ext cx="7095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분류 결과 조회 및 다운로드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50D2192-EF90-C512-61FF-CDFC43862866}"/>
              </a:ext>
            </a:extLst>
          </p:cNvPr>
          <p:cNvSpPr/>
          <p:nvPr/>
        </p:nvSpPr>
        <p:spPr>
          <a:xfrm>
            <a:off x="10668000" y="4914900"/>
            <a:ext cx="6495598" cy="1769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44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엑셀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파일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44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다운로드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및</a:t>
            </a:r>
            <a:r>
              <a:rPr lang="en-US" altLang="ko-KR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다양한 </a:t>
            </a:r>
            <a:r>
              <a:rPr lang="ko-KR" altLang="en-US" sz="44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조건별 필터링 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가능</a:t>
            </a:r>
            <a:r>
              <a:rPr lang="ko-KR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5" y="3302000"/>
            <a:ext cx="9627035" cy="68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0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5"/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기능 소개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03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386" y="2488230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관리자 모드</a:t>
            </a:r>
            <a:endParaRPr lang="ko-KR" altLang="en-US" sz="3200" dirty="0">
              <a:solidFill>
                <a:srgbClr val="0C4DA2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9386" y="3543300"/>
            <a:ext cx="6373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LLM </a:t>
            </a:r>
            <a:r>
              <a:rPr lang="ko-KR" altLang="en-US" sz="5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성능 평가 및 </a:t>
            </a:r>
            <a:r>
              <a:rPr lang="ko-KR" altLang="en-US" sz="5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관리</a:t>
            </a:r>
            <a:endParaRPr lang="ko-KR" altLang="en-US" sz="5400" dirty="0">
              <a:solidFill>
                <a:srgbClr val="0C4DA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9386" y="4575588"/>
            <a:ext cx="813601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LLM </a:t>
            </a:r>
            <a:r>
              <a:rPr lang="ko-KR" altLang="en-US" sz="3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모델을 </a:t>
            </a:r>
            <a:r>
              <a:rPr lang="ko-KR" altLang="en-US" sz="4400" dirty="0">
                <a:solidFill>
                  <a:srgbClr val="1428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병렬</a:t>
            </a:r>
            <a:r>
              <a:rPr lang="ko-KR" altLang="en-US" sz="3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로 </a:t>
            </a:r>
            <a:r>
              <a:rPr lang="ko-KR" altLang="en-US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구동 </a:t>
            </a:r>
            <a:endParaRPr lang="en-US" altLang="ko-KR" sz="36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dirty="0" err="1" smtClean="0">
                <a:solidFill>
                  <a:srgbClr val="1428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벡터기반</a:t>
            </a:r>
            <a:r>
              <a:rPr lang="ko-KR" altLang="en-US" sz="4400" dirty="0" smtClean="0">
                <a:solidFill>
                  <a:srgbClr val="1428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유사도</a:t>
            </a:r>
            <a:r>
              <a:rPr lang="en-US" altLang="ko-KR" sz="4400" dirty="0" smtClean="0">
                <a:solidFill>
                  <a:srgbClr val="1428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/LLM </a:t>
            </a:r>
            <a:r>
              <a:rPr lang="ko-KR" altLang="en-US" sz="4400" dirty="0" smtClean="0">
                <a:solidFill>
                  <a:srgbClr val="1428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기반 평가</a:t>
            </a:r>
            <a:r>
              <a:rPr lang="ko-KR" altLang="en-US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와 </a:t>
            </a:r>
            <a:endParaRPr lang="en-US" altLang="ko-KR" sz="36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400" dirty="0" smtClean="0">
                <a:solidFill>
                  <a:srgbClr val="1428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응답 </a:t>
            </a:r>
            <a:r>
              <a:rPr lang="ko-KR" altLang="en-US" sz="4400" dirty="0">
                <a:solidFill>
                  <a:srgbClr val="1428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속도</a:t>
            </a:r>
            <a:r>
              <a:rPr lang="ko-KR" altLang="en-US" sz="3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를 </a:t>
            </a:r>
            <a:r>
              <a:rPr lang="ko-KR" altLang="en-US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측정</a:t>
            </a:r>
            <a:endParaRPr lang="en-US" altLang="ko-KR" sz="36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293597"/>
            <a:ext cx="9448546" cy="67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5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5"/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기능 소개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03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386" y="2488230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관리자 모드</a:t>
            </a:r>
            <a:endParaRPr lang="ko-KR" altLang="en-US" sz="3200" dirty="0">
              <a:solidFill>
                <a:srgbClr val="0C4DA2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9386" y="4567246"/>
            <a:ext cx="8745614" cy="2006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분류 결과를 </a:t>
            </a:r>
            <a:r>
              <a:rPr lang="ko-KR" altLang="en-US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테이블로 </a:t>
            </a:r>
            <a:r>
              <a:rPr lang="ko-KR" altLang="en-US" sz="4400" dirty="0" smtClean="0">
                <a:solidFill>
                  <a:srgbClr val="1428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시각화</a:t>
            </a:r>
            <a:r>
              <a:rPr lang="ko-KR" altLang="en-US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endParaRPr lang="en-US" altLang="ko-KR" sz="36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전문가의 모델 성능 </a:t>
            </a:r>
            <a:r>
              <a:rPr lang="ko-KR" altLang="en-US" sz="4400" dirty="0" smtClean="0">
                <a:solidFill>
                  <a:srgbClr val="1428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평가 기능 </a:t>
            </a:r>
            <a:r>
              <a:rPr lang="ko-KR" altLang="en-US" sz="32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제공</a:t>
            </a:r>
            <a:endParaRPr lang="en-US" altLang="ko-KR" sz="32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386" y="3543300"/>
            <a:ext cx="6373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LLM </a:t>
            </a:r>
            <a:r>
              <a:rPr lang="ko-KR" altLang="en-US" sz="5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성능 평가 및 </a:t>
            </a:r>
            <a:r>
              <a:rPr lang="ko-KR" altLang="en-US" sz="5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관리</a:t>
            </a:r>
            <a:endParaRPr lang="ko-KR" altLang="en-US" sz="5400" dirty="0">
              <a:solidFill>
                <a:srgbClr val="0C4DA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3293597"/>
            <a:ext cx="9448546" cy="67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63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15"/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기능 소개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4" name="TextBox 16"/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03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9386" y="2488230"/>
            <a:ext cx="2047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관리자 모드</a:t>
            </a:r>
            <a:endParaRPr lang="ko-KR" altLang="en-US" sz="3200" dirty="0">
              <a:solidFill>
                <a:srgbClr val="0C4DA2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9386" y="4558963"/>
            <a:ext cx="5503430" cy="2006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LLM </a:t>
            </a:r>
            <a:r>
              <a:rPr lang="ko-KR" altLang="en-US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모델 </a:t>
            </a:r>
            <a:r>
              <a:rPr lang="ko-KR" altLang="en-US" sz="4400" dirty="0" smtClean="0">
                <a:solidFill>
                  <a:srgbClr val="1428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종합 점수 </a:t>
            </a:r>
            <a:r>
              <a:rPr lang="ko-KR" altLang="en-US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시각화</a:t>
            </a:r>
            <a:endParaRPr lang="en-US" altLang="ko-KR" sz="3600" dirty="0" smtClean="0">
              <a:latin typeface="Pretendard SemiBold" panose="02000703000000020004" pitchFamily="50" charset="-127"/>
              <a:ea typeface="Pretendard SemiBold" panose="02000703000000020004" pitchFamily="50" charset="-127"/>
              <a:cs typeface="Pretendard SemiBold" panose="0200070300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최적의</a:t>
            </a:r>
            <a:r>
              <a:rPr lang="en-US" altLang="ko-KR" sz="3600" dirty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 </a:t>
            </a:r>
            <a:r>
              <a:rPr lang="en-US" altLang="ko-KR" sz="3600" dirty="0" smtClean="0">
                <a:latin typeface="Pretendard SemiBold" panose="02000703000000020004" pitchFamily="50" charset="-127"/>
                <a:ea typeface="Pretendard SemiBold" panose="02000703000000020004" pitchFamily="50" charset="-127"/>
                <a:cs typeface="Pretendard SemiBold" panose="02000703000000020004" pitchFamily="50" charset="-127"/>
              </a:rPr>
              <a:t>LLM </a:t>
            </a:r>
            <a:r>
              <a:rPr lang="ko-KR" altLang="en-US" sz="4400" dirty="0" smtClean="0">
                <a:solidFill>
                  <a:srgbClr val="1428A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선택 및 적용</a:t>
            </a:r>
            <a:endParaRPr lang="en-US" altLang="ko-KR" sz="4400" dirty="0">
              <a:solidFill>
                <a:srgbClr val="1428A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386" y="3543300"/>
            <a:ext cx="6529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최적 </a:t>
            </a:r>
            <a:r>
              <a:rPr lang="en-US" altLang="ko-KR" sz="5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LLM </a:t>
            </a:r>
            <a:r>
              <a:rPr lang="ko-KR" altLang="en-US" sz="5400" dirty="0" smtClean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선택 </a:t>
            </a:r>
            <a:r>
              <a:rPr lang="ko-KR" altLang="en-US" sz="54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및 적용</a:t>
            </a:r>
            <a:endParaRPr lang="ko-KR" altLang="en-US" sz="5400" dirty="0">
              <a:solidFill>
                <a:srgbClr val="0C4DA2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26" y="3288636"/>
            <a:ext cx="9160574" cy="672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79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29100"/>
            <a:ext cx="18288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>
                <a:solidFill>
                  <a:srgbClr val="0C4DA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04. </a:t>
            </a:r>
            <a:r>
              <a:rPr lang="ko-KR" altLang="en-US" sz="10000" dirty="0">
                <a:solidFill>
                  <a:srgbClr val="0C4DA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373700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29100"/>
            <a:ext cx="18288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rgbClr val="0C4DA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01 </a:t>
            </a:r>
            <a:r>
              <a:rPr lang="ko-KR" altLang="en-US" sz="10000" dirty="0">
                <a:solidFill>
                  <a:srgbClr val="0C4DA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 배경</a:t>
            </a:r>
          </a:p>
        </p:txBody>
      </p:sp>
    </p:spTree>
    <p:extLst>
      <p:ext uri="{BB962C8B-B14F-4D97-AF65-F5344CB8AC3E}">
        <p14:creationId xmlns:p14="http://schemas.microsoft.com/office/powerpoint/2010/main" val="590940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5715000" cy="102870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sp>
        <p:nvSpPr>
          <p:cNvPr id="15" name="TextBox 15"/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팀원 소개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b="0" i="0" u="none" strike="noStrike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04</a:t>
            </a:r>
          </a:p>
        </p:txBody>
      </p:sp>
      <p:sp>
        <p:nvSpPr>
          <p:cNvPr id="31" name="TextBox 4"/>
          <p:cNvSpPr txBox="1"/>
          <p:nvPr/>
        </p:nvSpPr>
        <p:spPr>
          <a:xfrm>
            <a:off x="889000" y="2714109"/>
            <a:ext cx="4178300" cy="1562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2900" spc="-200" dirty="0">
                <a:solidFill>
                  <a:srgbClr val="FFFFFF"/>
                </a:solidFill>
                <a:ea typeface="Gmarket Sans Medium"/>
              </a:rPr>
              <a:t>삼성전자 </a:t>
            </a:r>
            <a:r>
              <a:rPr lang="en-US" altLang="ko-KR" sz="2900" spc="-200" dirty="0">
                <a:solidFill>
                  <a:srgbClr val="FFFFFF"/>
                </a:solidFill>
                <a:ea typeface="Gmarket Sans Medium"/>
              </a:rPr>
              <a:t>(</a:t>
            </a:r>
            <a:r>
              <a:rPr lang="ko-KR" altLang="en-US" sz="2900" spc="-200" dirty="0" err="1">
                <a:solidFill>
                  <a:srgbClr val="FFFFFF"/>
                </a:solidFill>
                <a:ea typeface="Gmarket Sans Medium"/>
              </a:rPr>
              <a:t>생기연</a:t>
            </a:r>
            <a:r>
              <a:rPr lang="en-US" altLang="ko-KR" sz="2900" spc="-200" dirty="0">
                <a:solidFill>
                  <a:srgbClr val="FFFFFF"/>
                </a:solidFill>
                <a:ea typeface="Gmarket Sans Medium"/>
              </a:rPr>
              <a:t>)</a:t>
            </a:r>
          </a:p>
          <a:p>
            <a:pPr lvl="0" algn="l">
              <a:lnSpc>
                <a:spcPct val="116199"/>
              </a:lnSpc>
            </a:pPr>
            <a:r>
              <a:rPr lang="ko-KR" altLang="en-US" sz="2900" spc="-200" dirty="0">
                <a:solidFill>
                  <a:srgbClr val="FFFFFF"/>
                </a:solidFill>
                <a:latin typeface="Gmarket Sans Medium" panose="020B0600000101010101" charset="-127"/>
                <a:ea typeface="Gmarket Sans Medium" panose="020B0600000101010101" charset="-127"/>
              </a:rPr>
              <a:t>특허의 정석</a:t>
            </a:r>
            <a:endParaRPr lang="en-US" sz="2900" b="0" i="0" u="none" strike="noStrike" spc="-200" dirty="0">
              <a:solidFill>
                <a:srgbClr val="FFFFFF"/>
              </a:solidFill>
              <a:latin typeface="Gmarket Sans Medium"/>
            </a:endParaRP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350" y="1398540"/>
            <a:ext cx="2679700" cy="2679700"/>
          </a:xfrm>
          <a:prstGeom prst="rect">
            <a:avLst/>
          </a:prstGeom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950" y="3900440"/>
            <a:ext cx="1955800" cy="482600"/>
          </a:xfrm>
          <a:prstGeom prst="rect">
            <a:avLst/>
          </a:prstGeom>
        </p:spPr>
      </p:pic>
      <p:sp>
        <p:nvSpPr>
          <p:cNvPr id="18" name="TextBox 14"/>
          <p:cNvSpPr txBox="1"/>
          <p:nvPr/>
        </p:nvSpPr>
        <p:spPr>
          <a:xfrm>
            <a:off x="7969250" y="3925840"/>
            <a:ext cx="96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Gmarket Sans Medium"/>
              </a:rPr>
              <a:t>김미리</a:t>
            </a:r>
          </a:p>
        </p:txBody>
      </p:sp>
      <p:sp>
        <p:nvSpPr>
          <p:cNvPr id="3" name="타원 2"/>
          <p:cNvSpPr/>
          <p:nvPr/>
        </p:nvSpPr>
        <p:spPr>
          <a:xfrm>
            <a:off x="7112000" y="1392190"/>
            <a:ext cx="2692400" cy="26924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7473950" y="3902980"/>
            <a:ext cx="1955800" cy="477520"/>
          </a:xfrm>
          <a:prstGeom prst="roundRect">
            <a:avLst>
              <a:gd name="adj" fmla="val 48914"/>
            </a:avLst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027695" y="394168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FCFCF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제동균</a:t>
            </a:r>
            <a:endParaRPr lang="ko-KR" altLang="en-US" sz="2000" dirty="0">
              <a:solidFill>
                <a:srgbClr val="FCFCF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4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50" y="1392190"/>
            <a:ext cx="2679700" cy="2679700"/>
          </a:xfrm>
          <a:prstGeom prst="rect">
            <a:avLst/>
          </a:prstGeom>
        </p:spPr>
      </p:pic>
      <p:pic>
        <p:nvPicPr>
          <p:cNvPr id="50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350" y="3894090"/>
            <a:ext cx="1955800" cy="482600"/>
          </a:xfrm>
          <a:prstGeom prst="rect">
            <a:avLst/>
          </a:prstGeom>
        </p:spPr>
      </p:pic>
      <p:sp>
        <p:nvSpPr>
          <p:cNvPr id="51" name="TextBox 14"/>
          <p:cNvSpPr txBox="1"/>
          <p:nvPr/>
        </p:nvSpPr>
        <p:spPr>
          <a:xfrm>
            <a:off x="11677650" y="3919490"/>
            <a:ext cx="96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Gmarket Sans Medium"/>
              </a:rPr>
              <a:t>김미리</a:t>
            </a:r>
          </a:p>
        </p:txBody>
      </p:sp>
      <p:sp>
        <p:nvSpPr>
          <p:cNvPr id="52" name="타원 51"/>
          <p:cNvSpPr/>
          <p:nvPr/>
        </p:nvSpPr>
        <p:spPr>
          <a:xfrm>
            <a:off x="10820400" y="1385840"/>
            <a:ext cx="2692400" cy="26924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11182350" y="3896630"/>
            <a:ext cx="1955800" cy="477520"/>
          </a:xfrm>
          <a:prstGeom prst="roundRect">
            <a:avLst>
              <a:gd name="adj" fmla="val 48914"/>
            </a:avLst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1736095" y="393533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CFCF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김은영</a:t>
            </a:r>
          </a:p>
        </p:txBody>
      </p:sp>
      <p:pic>
        <p:nvPicPr>
          <p:cNvPr id="5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450" y="1378583"/>
            <a:ext cx="2679700" cy="2679700"/>
          </a:xfrm>
          <a:prstGeom prst="rect">
            <a:avLst/>
          </a:prstGeom>
        </p:spPr>
      </p:pic>
      <p:pic>
        <p:nvPicPr>
          <p:cNvPr id="56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8050" y="3880483"/>
            <a:ext cx="1955800" cy="482600"/>
          </a:xfrm>
          <a:prstGeom prst="rect">
            <a:avLst/>
          </a:prstGeom>
        </p:spPr>
      </p:pic>
      <p:sp>
        <p:nvSpPr>
          <p:cNvPr id="57" name="TextBox 14"/>
          <p:cNvSpPr txBox="1"/>
          <p:nvPr/>
        </p:nvSpPr>
        <p:spPr>
          <a:xfrm>
            <a:off x="15373350" y="3905883"/>
            <a:ext cx="96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Gmarket Sans Medium"/>
              </a:rPr>
              <a:t>김미리</a:t>
            </a:r>
          </a:p>
        </p:txBody>
      </p:sp>
      <p:sp>
        <p:nvSpPr>
          <p:cNvPr id="58" name="타원 57"/>
          <p:cNvSpPr/>
          <p:nvPr/>
        </p:nvSpPr>
        <p:spPr>
          <a:xfrm>
            <a:off x="14516100" y="1372233"/>
            <a:ext cx="2692400" cy="26924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4878050" y="3883023"/>
            <a:ext cx="1955800" cy="477520"/>
          </a:xfrm>
          <a:prstGeom prst="roundRect">
            <a:avLst>
              <a:gd name="adj" fmla="val 48914"/>
            </a:avLst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5431795" y="3921728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FCFCF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이송희</a:t>
            </a:r>
            <a:endParaRPr lang="ko-KR" altLang="en-US" sz="2000" dirty="0">
              <a:solidFill>
                <a:srgbClr val="FCFCF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6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700" y="5765800"/>
            <a:ext cx="2679700" cy="2679700"/>
          </a:xfrm>
          <a:prstGeom prst="rect">
            <a:avLst/>
          </a:prstGeom>
        </p:spPr>
      </p:pic>
      <p:pic>
        <p:nvPicPr>
          <p:cNvPr id="62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00" y="8267700"/>
            <a:ext cx="1955800" cy="482600"/>
          </a:xfrm>
          <a:prstGeom prst="rect">
            <a:avLst/>
          </a:prstGeom>
        </p:spPr>
      </p:pic>
      <p:sp>
        <p:nvSpPr>
          <p:cNvPr id="63" name="TextBox 14"/>
          <p:cNvSpPr txBox="1"/>
          <p:nvPr/>
        </p:nvSpPr>
        <p:spPr>
          <a:xfrm>
            <a:off x="7975600" y="8293100"/>
            <a:ext cx="96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Gmarket Sans Medium"/>
              </a:rPr>
              <a:t>김미리</a:t>
            </a:r>
          </a:p>
        </p:txBody>
      </p:sp>
      <p:sp>
        <p:nvSpPr>
          <p:cNvPr id="64" name="타원 63"/>
          <p:cNvSpPr/>
          <p:nvPr/>
        </p:nvSpPr>
        <p:spPr>
          <a:xfrm>
            <a:off x="7118350" y="5759450"/>
            <a:ext cx="2692400" cy="26924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7480300" y="8270240"/>
            <a:ext cx="1955800" cy="477520"/>
          </a:xfrm>
          <a:prstGeom prst="roundRect">
            <a:avLst>
              <a:gd name="adj" fmla="val 48914"/>
            </a:avLst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8034045" y="830894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CFCF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정은아</a:t>
            </a:r>
          </a:p>
        </p:txBody>
      </p:sp>
      <p:pic>
        <p:nvPicPr>
          <p:cNvPr id="6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0" y="5759450"/>
            <a:ext cx="2679700" cy="2679700"/>
          </a:xfrm>
          <a:prstGeom prst="rect">
            <a:avLst/>
          </a:prstGeom>
        </p:spPr>
      </p:pic>
      <p:pic>
        <p:nvPicPr>
          <p:cNvPr id="6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0" y="8261350"/>
            <a:ext cx="1955800" cy="482600"/>
          </a:xfrm>
          <a:prstGeom prst="rect">
            <a:avLst/>
          </a:prstGeom>
        </p:spPr>
      </p:pic>
      <p:sp>
        <p:nvSpPr>
          <p:cNvPr id="69" name="TextBox 14"/>
          <p:cNvSpPr txBox="1"/>
          <p:nvPr/>
        </p:nvSpPr>
        <p:spPr>
          <a:xfrm>
            <a:off x="11684000" y="8286750"/>
            <a:ext cx="96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Gmarket Sans Medium"/>
              </a:rPr>
              <a:t>김미리</a:t>
            </a:r>
          </a:p>
        </p:txBody>
      </p:sp>
      <p:sp>
        <p:nvSpPr>
          <p:cNvPr id="70" name="타원 69"/>
          <p:cNvSpPr/>
          <p:nvPr/>
        </p:nvSpPr>
        <p:spPr>
          <a:xfrm>
            <a:off x="10826750" y="5753100"/>
            <a:ext cx="2692400" cy="2692400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11188700" y="8263890"/>
            <a:ext cx="1955800" cy="477520"/>
          </a:xfrm>
          <a:prstGeom prst="roundRect">
            <a:avLst>
              <a:gd name="adj" fmla="val 48914"/>
            </a:avLst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1742445" y="8302595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solidFill>
                  <a:srgbClr val="FCFCF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김정모</a:t>
            </a:r>
            <a:endParaRPr lang="ko-KR" altLang="en-US" sz="2000" dirty="0">
              <a:solidFill>
                <a:srgbClr val="FCFCFC"/>
              </a:solidFill>
              <a:latin typeface="Pretendard SemiBold" panose="02000703000000020004" pitchFamily="2" charset="-127"/>
              <a:ea typeface="Pretendard SemiBold" panose="02000703000000020004" pitchFamily="2" charset="-127"/>
              <a:cs typeface="Pretendard SemiBold" panose="02000703000000020004" pitchFamily="2" charset="-127"/>
            </a:endParaRPr>
          </a:p>
        </p:txBody>
      </p:sp>
      <p:pic>
        <p:nvPicPr>
          <p:cNvPr id="7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800" y="5745843"/>
            <a:ext cx="2679700" cy="2679700"/>
          </a:xfrm>
          <a:prstGeom prst="rect">
            <a:avLst/>
          </a:prstGeom>
        </p:spPr>
      </p:pic>
      <p:pic>
        <p:nvPicPr>
          <p:cNvPr id="74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4400" y="8247743"/>
            <a:ext cx="1955800" cy="482600"/>
          </a:xfrm>
          <a:prstGeom prst="rect">
            <a:avLst/>
          </a:prstGeom>
        </p:spPr>
      </p:pic>
      <p:sp>
        <p:nvSpPr>
          <p:cNvPr id="75" name="TextBox 14"/>
          <p:cNvSpPr txBox="1"/>
          <p:nvPr/>
        </p:nvSpPr>
        <p:spPr>
          <a:xfrm>
            <a:off x="15379700" y="8273143"/>
            <a:ext cx="965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2400" b="0" i="0" u="none" strike="noStrike" spc="-200">
                <a:solidFill>
                  <a:srgbClr val="FFFFFF"/>
                </a:solidFill>
                <a:ea typeface="Gmarket Sans Medium"/>
              </a:rPr>
              <a:t>김미리</a:t>
            </a:r>
          </a:p>
        </p:txBody>
      </p:sp>
      <p:sp>
        <p:nvSpPr>
          <p:cNvPr id="76" name="타원 75"/>
          <p:cNvSpPr/>
          <p:nvPr/>
        </p:nvSpPr>
        <p:spPr>
          <a:xfrm>
            <a:off x="14522450" y="5739493"/>
            <a:ext cx="2692400" cy="269240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14884400" y="8250283"/>
            <a:ext cx="1955800" cy="477520"/>
          </a:xfrm>
          <a:prstGeom prst="roundRect">
            <a:avLst>
              <a:gd name="adj" fmla="val 48914"/>
            </a:avLst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15438145" y="8288988"/>
            <a:ext cx="848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CFCFC"/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김민주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2180" y="4470400"/>
            <a:ext cx="2492990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담당역할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팀장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, FE, AI</a:t>
            </a:r>
            <a:endParaRPr lang="ko-KR" altLang="en-US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396936" y="4470399"/>
            <a:ext cx="1552028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담당역할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FE</a:t>
            </a:r>
            <a:endParaRPr lang="ko-KR" altLang="en-US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5079935" y="4470399"/>
            <a:ext cx="1552028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담당역할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FE</a:t>
            </a:r>
            <a:endParaRPr lang="ko-KR" altLang="en-US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4739297" y="8792845"/>
            <a:ext cx="2233304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담당역할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BE, Infra</a:t>
            </a:r>
            <a:endParaRPr lang="ko-KR" altLang="en-US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176869" y="8792845"/>
            <a:ext cx="1936749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담당역할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AI, BE</a:t>
            </a:r>
            <a:endParaRPr lang="ko-KR" altLang="en-US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460382" y="8792845"/>
            <a:ext cx="1936749" cy="50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담당역할</a:t>
            </a:r>
            <a:r>
              <a:rPr lang="ko-KR" altLang="en-US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 </a:t>
            </a:r>
            <a:r>
              <a:rPr lang="en-US" altLang="ko-KR" sz="2000" dirty="0"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rPr>
              <a:t>: AI, BE</a:t>
            </a:r>
            <a:endParaRPr lang="ko-KR" altLang="en-US" sz="2000" dirty="0">
              <a:latin typeface="Pretendard Medium" panose="02000603000000020004" pitchFamily="2" charset="-127"/>
              <a:ea typeface="Pretendard Medium" panose="02000603000000020004" pitchFamily="2" charset="-127"/>
              <a:cs typeface="Pretendard Medium" panose="020006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206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229100"/>
            <a:ext cx="18288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0" dirty="0" smtClean="0">
                <a:solidFill>
                  <a:srgbClr val="0C4DA2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Q &amp; A</a:t>
            </a:r>
            <a:endParaRPr lang="ko-KR" altLang="en-US" sz="10000" dirty="0">
              <a:solidFill>
                <a:srgbClr val="0C4DA2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33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4DA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00800" y="4152900"/>
            <a:ext cx="572304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0" dirty="0">
                <a:solidFill>
                  <a:srgbClr val="FCFCFC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597180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5C0C4-E3BB-E911-2693-80C0F3B37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6">
            <a:extLst>
              <a:ext uri="{FF2B5EF4-FFF2-40B4-BE49-F238E27FC236}">
                <a16:creationId xmlns:a16="http://schemas.microsoft.com/office/drawing/2014/main" id="{286DB353-EB1D-6648-C50B-CEABECC713D9}"/>
              </a:ext>
            </a:extLst>
          </p:cNvPr>
          <p:cNvSpPr/>
          <p:nvPr/>
        </p:nvSpPr>
        <p:spPr>
          <a:xfrm>
            <a:off x="990601" y="4533900"/>
            <a:ext cx="7620000" cy="2855021"/>
          </a:xfrm>
          <a:prstGeom prst="roundRect">
            <a:avLst>
              <a:gd name="adj" fmla="val 13125"/>
            </a:avLst>
          </a:prstGeom>
          <a:solidFill>
            <a:srgbClr val="F9F9F9"/>
          </a:solidFill>
          <a:ln>
            <a:noFill/>
          </a:ln>
          <a:effectLst>
            <a:outerShdw blurRad="266700" dist="38100" dir="8100000" algn="tr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A8DF41-BC23-DC01-9D82-02BBD94AFEA6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6B3170EA-048E-0AF1-C4C2-478ACFD2DEB1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b="0" i="0" u="none" strike="noStrike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C676EA53-5BFF-9830-8BD6-163340AB9A04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01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269DF-6BB9-729C-597E-3DEC662BD76B}"/>
              </a:ext>
            </a:extLst>
          </p:cNvPr>
          <p:cNvSpPr txBox="1"/>
          <p:nvPr/>
        </p:nvSpPr>
        <p:spPr>
          <a:xfrm>
            <a:off x="990601" y="5404988"/>
            <a:ext cx="7620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 smtClean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 동향</a:t>
            </a:r>
            <a:r>
              <a:rPr lang="ko-KR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파악</a:t>
            </a:r>
            <a:endParaRPr lang="en-US" altLang="ko-KR" sz="66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408C2126-2CAB-0046-C4E8-325E291D1F19}"/>
              </a:ext>
            </a:extLst>
          </p:cNvPr>
          <p:cNvSpPr/>
          <p:nvPr/>
        </p:nvSpPr>
        <p:spPr>
          <a:xfrm>
            <a:off x="9699170" y="4533900"/>
            <a:ext cx="7620000" cy="2855022"/>
          </a:xfrm>
          <a:prstGeom prst="roundRect">
            <a:avLst>
              <a:gd name="adj" fmla="val 12124"/>
            </a:avLst>
          </a:prstGeom>
          <a:solidFill>
            <a:srgbClr val="F9F9F9"/>
          </a:solidFill>
          <a:ln>
            <a:noFill/>
          </a:ln>
          <a:effectLst>
            <a:outerShdw blurRad="266700" dist="38100" dir="8100000" algn="tr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E9835B-8046-1030-241E-603F398357D3}"/>
              </a:ext>
            </a:extLst>
          </p:cNvPr>
          <p:cNvSpPr txBox="1"/>
          <p:nvPr/>
        </p:nvSpPr>
        <p:spPr>
          <a:xfrm>
            <a:off x="9699170" y="5414887"/>
            <a:ext cx="76199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경쟁사</a:t>
            </a:r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기술</a:t>
            </a:r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분석</a:t>
            </a:r>
            <a:endParaRPr lang="en-US" altLang="ko-KR" sz="66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6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AF5E1-3664-AF8A-46C1-34B905B48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26">
            <a:extLst>
              <a:ext uri="{FF2B5EF4-FFF2-40B4-BE49-F238E27FC236}">
                <a16:creationId xmlns:a16="http://schemas.microsoft.com/office/drawing/2014/main" id="{0809E6C8-4E59-F337-0D44-45C9F57D2F2B}"/>
              </a:ext>
            </a:extLst>
          </p:cNvPr>
          <p:cNvSpPr/>
          <p:nvPr/>
        </p:nvSpPr>
        <p:spPr>
          <a:xfrm>
            <a:off x="990601" y="3431478"/>
            <a:ext cx="7620000" cy="2855021"/>
          </a:xfrm>
          <a:prstGeom prst="roundRect">
            <a:avLst>
              <a:gd name="adj" fmla="val 11790"/>
            </a:avLst>
          </a:prstGeom>
          <a:solidFill>
            <a:srgbClr val="F9F9F9"/>
          </a:solidFill>
          <a:ln>
            <a:noFill/>
          </a:ln>
          <a:effectLst>
            <a:outerShdw blurRad="266700" dist="38100" dir="8100000" algn="tr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008BEE-E427-6F31-5910-745171419DD6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E64A0481-DA97-3265-2F2B-DCD8DD1D0B25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b="0" i="0" u="none" strike="noStrike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B7FE6268-8CD4-7969-C4DC-36E28A130E8A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01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5B074E-88A8-92C0-0CCA-4495D86EDB9F}"/>
              </a:ext>
            </a:extLst>
          </p:cNvPr>
          <p:cNvSpPr txBox="1"/>
          <p:nvPr/>
        </p:nvSpPr>
        <p:spPr>
          <a:xfrm>
            <a:off x="990601" y="4302566"/>
            <a:ext cx="7620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기술 동향</a:t>
            </a:r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파악</a:t>
            </a:r>
            <a:endParaRPr lang="en-US" altLang="ko-KR" sz="66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7" name="모서리가 둥근 직사각형 26">
            <a:extLst>
              <a:ext uri="{FF2B5EF4-FFF2-40B4-BE49-F238E27FC236}">
                <a16:creationId xmlns:a16="http://schemas.microsoft.com/office/drawing/2014/main" id="{70DA90D2-701B-6B51-E525-546D5D1A0DB9}"/>
              </a:ext>
            </a:extLst>
          </p:cNvPr>
          <p:cNvSpPr/>
          <p:nvPr/>
        </p:nvSpPr>
        <p:spPr>
          <a:xfrm>
            <a:off x="9699170" y="3431478"/>
            <a:ext cx="7620000" cy="2855022"/>
          </a:xfrm>
          <a:prstGeom prst="roundRect">
            <a:avLst>
              <a:gd name="adj" fmla="val 12290"/>
            </a:avLst>
          </a:prstGeom>
          <a:solidFill>
            <a:srgbClr val="F9F9F9"/>
          </a:solidFill>
          <a:ln>
            <a:noFill/>
          </a:ln>
          <a:effectLst>
            <a:outerShdw blurRad="266700" dist="38100" dir="8100000" algn="tr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DEFBF1-2531-2226-E665-A59D6A1DC954}"/>
              </a:ext>
            </a:extLst>
          </p:cNvPr>
          <p:cNvSpPr txBox="1"/>
          <p:nvPr/>
        </p:nvSpPr>
        <p:spPr>
          <a:xfrm>
            <a:off x="9699170" y="4312465"/>
            <a:ext cx="761999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6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경쟁사</a:t>
            </a:r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기술</a:t>
            </a:r>
            <a:r>
              <a:rPr lang="en-US" altLang="ko-KR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</a:t>
            </a:r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분석</a:t>
            </a:r>
            <a:endParaRPr lang="en-US" altLang="ko-KR" sz="66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9A0ED0-86AA-177F-BC98-A563E1D038FE}"/>
              </a:ext>
            </a:extLst>
          </p:cNvPr>
          <p:cNvSpPr txBox="1"/>
          <p:nvPr/>
        </p:nvSpPr>
        <p:spPr>
          <a:xfrm>
            <a:off x="0" y="8016502"/>
            <a:ext cx="18288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방대한 양의  </a:t>
            </a:r>
            <a:r>
              <a:rPr lang="ko-KR" altLang="en-US" sz="80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데이터</a:t>
            </a:r>
            <a:r>
              <a:rPr lang="ko-KR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SemiBold" panose="02000703000000020004" pitchFamily="2" charset="-127"/>
                <a:ea typeface="Pretendard SemiBold" panose="02000703000000020004" pitchFamily="2" charset="-127"/>
                <a:cs typeface="Pretendard SemiBold" panose="02000703000000020004" pitchFamily="2" charset="-127"/>
              </a:rPr>
              <a:t>를 검토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ED0034BB-A418-879B-DD9A-49AFE2201671}"/>
              </a:ext>
            </a:extLst>
          </p:cNvPr>
          <p:cNvSpPr/>
          <p:nvPr/>
        </p:nvSpPr>
        <p:spPr>
          <a:xfrm>
            <a:off x="8372636" y="6614736"/>
            <a:ext cx="1542727" cy="884181"/>
          </a:xfrm>
          <a:prstGeom prst="downArrow">
            <a:avLst/>
          </a:prstGeom>
          <a:solidFill>
            <a:srgbClr val="DAE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95464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F7256-2FFE-9E86-AA2E-36EDDC4DE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80D00DE-5DFA-95FD-1EBE-D62CCB267070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C89AE768-D973-43C1-D6DB-761C2E738A06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b="0" i="0" u="none" strike="noStrike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6A577B2C-1700-356F-828E-26CD3A344E30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01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58612A5-C89D-7D67-76AC-79708515B1B2}"/>
              </a:ext>
            </a:extLst>
          </p:cNvPr>
          <p:cNvSpPr>
            <a:spLocks noChangeAspect="1"/>
          </p:cNvSpPr>
          <p:nvPr/>
        </p:nvSpPr>
        <p:spPr>
          <a:xfrm>
            <a:off x="1029056" y="3467100"/>
            <a:ext cx="5760000" cy="5760000"/>
          </a:xfrm>
          <a:prstGeom prst="ellipse">
            <a:avLst/>
          </a:prstGeom>
          <a:solidFill>
            <a:srgbClr val="DAE3F4"/>
          </a:solidFill>
          <a:ln w="38100">
            <a:noFill/>
          </a:ln>
          <a:effectLst>
            <a:outerShdw blurRad="266700" dist="38100" dir="8100000" algn="ctr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D4DD55-67B5-D797-BA8B-252C2A963F5D}"/>
              </a:ext>
            </a:extLst>
          </p:cNvPr>
          <p:cNvSpPr txBox="1"/>
          <p:nvPr/>
        </p:nvSpPr>
        <p:spPr>
          <a:xfrm>
            <a:off x="900246" y="5676900"/>
            <a:ext cx="57657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많은 시간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소요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4094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BF306-D798-4B86-6B80-137428513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4F1976A-D97F-E5C8-CCFA-2D455634C411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77D4AF77-DF3E-6CC6-39B7-94EF091DAA5A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b="0" i="0" u="none" strike="noStrike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88B0CE59-BC9F-1509-830B-AB645CD1A310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01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3062242-A037-A561-C116-4B2167BE081A}"/>
              </a:ext>
            </a:extLst>
          </p:cNvPr>
          <p:cNvSpPr>
            <a:spLocks noChangeAspect="1"/>
          </p:cNvSpPr>
          <p:nvPr/>
        </p:nvSpPr>
        <p:spPr>
          <a:xfrm>
            <a:off x="1029056" y="3467100"/>
            <a:ext cx="5760000" cy="5760000"/>
          </a:xfrm>
          <a:prstGeom prst="ellipse">
            <a:avLst/>
          </a:prstGeom>
          <a:solidFill>
            <a:srgbClr val="DAE3F4"/>
          </a:solidFill>
          <a:ln w="38100">
            <a:noFill/>
          </a:ln>
          <a:effectLst>
            <a:outerShdw blurRad="266700" dist="38100" dir="8100000" algn="ctr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CBC0BD-1F9C-3DC0-FF7E-E79F1C90EE54}"/>
              </a:ext>
            </a:extLst>
          </p:cNvPr>
          <p:cNvSpPr txBox="1"/>
          <p:nvPr/>
        </p:nvSpPr>
        <p:spPr>
          <a:xfrm>
            <a:off x="900246" y="5676900"/>
            <a:ext cx="57657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많은 시간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소요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674E44B-6680-24CA-E753-F176B5392DBC}"/>
              </a:ext>
            </a:extLst>
          </p:cNvPr>
          <p:cNvSpPr>
            <a:spLocks noChangeAspect="1"/>
          </p:cNvSpPr>
          <p:nvPr/>
        </p:nvSpPr>
        <p:spPr>
          <a:xfrm>
            <a:off x="6291215" y="3467100"/>
            <a:ext cx="5760000" cy="5760000"/>
          </a:xfrm>
          <a:prstGeom prst="ellipse">
            <a:avLst/>
          </a:prstGeom>
          <a:solidFill>
            <a:srgbClr val="F8F8F8"/>
          </a:solidFill>
          <a:ln w="38100">
            <a:noFill/>
          </a:ln>
          <a:effectLst>
            <a:outerShdw blurRad="266700" dist="38100" dir="8100000" algn="ctr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F39697-1872-3799-E9E5-4CD278BFFBD3}"/>
              </a:ext>
            </a:extLst>
          </p:cNvPr>
          <p:cNvSpPr txBox="1"/>
          <p:nvPr/>
        </p:nvSpPr>
        <p:spPr>
          <a:xfrm>
            <a:off x="6857999" y="5839268"/>
            <a:ext cx="45974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전문성 요구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4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EACE9-CD10-37E3-DE9B-4C2CE387D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F90D3EE-2A08-01AC-156F-409D53A8A728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4C7E2920-5CA3-B3E1-AA52-7CF119C43F80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b="0" i="0" u="none" strike="noStrike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306DC6CA-CF52-C4C9-FCA3-54D98846636C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01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C4E5096-DBEB-BE33-5649-EA77679B0906}"/>
              </a:ext>
            </a:extLst>
          </p:cNvPr>
          <p:cNvSpPr>
            <a:spLocks noChangeAspect="1"/>
          </p:cNvSpPr>
          <p:nvPr/>
        </p:nvSpPr>
        <p:spPr>
          <a:xfrm>
            <a:off x="1029056" y="3467100"/>
            <a:ext cx="5760000" cy="5760000"/>
          </a:xfrm>
          <a:prstGeom prst="ellipse">
            <a:avLst/>
          </a:prstGeom>
          <a:solidFill>
            <a:srgbClr val="DAE3F4"/>
          </a:solidFill>
          <a:ln w="38100">
            <a:noFill/>
          </a:ln>
          <a:effectLst>
            <a:outerShdw blurRad="266700" dist="38100" dir="8100000" algn="ctr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CA9E0A-4816-CC09-6A91-AF93BDEB0BAA}"/>
              </a:ext>
            </a:extLst>
          </p:cNvPr>
          <p:cNvSpPr txBox="1"/>
          <p:nvPr/>
        </p:nvSpPr>
        <p:spPr>
          <a:xfrm>
            <a:off x="900246" y="5676900"/>
            <a:ext cx="576579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많은 시간 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소요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DD39154-6E11-2D0C-9FC2-1DC0D9001218}"/>
              </a:ext>
            </a:extLst>
          </p:cNvPr>
          <p:cNvSpPr>
            <a:spLocks noChangeAspect="1"/>
          </p:cNvSpPr>
          <p:nvPr/>
        </p:nvSpPr>
        <p:spPr>
          <a:xfrm>
            <a:off x="6291215" y="3467100"/>
            <a:ext cx="5760000" cy="5760000"/>
          </a:xfrm>
          <a:prstGeom prst="ellipse">
            <a:avLst/>
          </a:prstGeom>
          <a:solidFill>
            <a:srgbClr val="F8F8F8"/>
          </a:solidFill>
          <a:ln w="38100">
            <a:noFill/>
          </a:ln>
          <a:effectLst>
            <a:outerShdw blurRad="266700" dist="38100" dir="8100000" algn="ctr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A520AE55-76A4-55DE-83C4-B1683F0A3045}"/>
              </a:ext>
            </a:extLst>
          </p:cNvPr>
          <p:cNvSpPr>
            <a:spLocks noChangeAspect="1"/>
          </p:cNvSpPr>
          <p:nvPr/>
        </p:nvSpPr>
        <p:spPr>
          <a:xfrm>
            <a:off x="11682184" y="3467100"/>
            <a:ext cx="5760000" cy="5760000"/>
          </a:xfrm>
          <a:prstGeom prst="ellipse">
            <a:avLst/>
          </a:prstGeom>
          <a:solidFill>
            <a:srgbClr val="DAE3F4"/>
          </a:solidFill>
          <a:ln w="38100">
            <a:noFill/>
          </a:ln>
          <a:effectLst>
            <a:outerShdw blurRad="266700" dist="38100" dir="8100000" algn="ctr" rotWithShape="0">
              <a:schemeClr val="bg1">
                <a:lumMod val="75000"/>
                <a:alpha val="72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6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A95017-D3D3-337E-F578-FBBBA466E0C9}"/>
              </a:ext>
            </a:extLst>
          </p:cNvPr>
          <p:cNvSpPr txBox="1"/>
          <p:nvPr/>
        </p:nvSpPr>
        <p:spPr>
          <a:xfrm>
            <a:off x="6857999" y="5839268"/>
            <a:ext cx="459740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전문성 요구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0BFE9-1B7A-35E1-AC34-BB69AD855186}"/>
              </a:ext>
            </a:extLst>
          </p:cNvPr>
          <p:cNvSpPr txBox="1"/>
          <p:nvPr/>
        </p:nvSpPr>
        <p:spPr>
          <a:xfrm>
            <a:off x="12263482" y="5677923"/>
            <a:ext cx="459740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일관성 유지 어려움</a:t>
            </a:r>
            <a:endParaRPr lang="en-US" altLang="ko-KR" sz="6000" dirty="0">
              <a:solidFill>
                <a:schemeClr val="tx1">
                  <a:lumMod val="85000"/>
                  <a:lumOff val="15000"/>
                </a:schemeClr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0399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66A69-500E-141F-5166-5386B124A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14C5F5-24BD-76B8-6127-09D029E7ABB6}"/>
              </a:ext>
            </a:extLst>
          </p:cNvPr>
          <p:cNvSpPr/>
          <p:nvPr/>
        </p:nvSpPr>
        <p:spPr>
          <a:xfrm>
            <a:off x="0" y="0"/>
            <a:ext cx="18288000" cy="2247900"/>
          </a:xfrm>
          <a:prstGeom prst="rect">
            <a:avLst/>
          </a:prstGeom>
          <a:solidFill>
            <a:srgbClr val="0C4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6CF5E035-58B5-5043-5FB4-0805BD1D23CF}"/>
              </a:ext>
            </a:extLst>
          </p:cNvPr>
          <p:cNvSpPr txBox="1"/>
          <p:nvPr/>
        </p:nvSpPr>
        <p:spPr>
          <a:xfrm>
            <a:off x="889000" y="1054100"/>
            <a:ext cx="4368800" cy="105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-US" sz="7000" b="0" i="0" u="none" strike="noStrike" spc="-400" dirty="0">
                <a:solidFill>
                  <a:srgbClr val="FFFFFF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기획 배경</a:t>
            </a:r>
            <a:endParaRPr lang="ko-KR" sz="7000" b="0" i="0" u="none" strike="noStrike" spc="-400" dirty="0">
              <a:solidFill>
                <a:srgbClr val="FFFFFF"/>
              </a:solidFill>
              <a:latin typeface="Pretendard ExtraBold" panose="02000903000000020004" pitchFamily="2" charset="-127"/>
              <a:ea typeface="Pretendard ExtraBold" panose="02000903000000020004" pitchFamily="2" charset="-127"/>
              <a:cs typeface="Pretendard ExtraBold" panose="02000903000000020004" pitchFamily="2" charset="-127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0D866A1F-7B3A-2B26-0CD1-CBC10EA4797A}"/>
              </a:ext>
            </a:extLst>
          </p:cNvPr>
          <p:cNvSpPr txBox="1"/>
          <p:nvPr/>
        </p:nvSpPr>
        <p:spPr>
          <a:xfrm>
            <a:off x="330200" y="215900"/>
            <a:ext cx="2032000" cy="1790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0100" spc="-700" dirty="0">
                <a:solidFill>
                  <a:srgbClr val="FFFFFF">
                    <a:alpha val="30980"/>
                  </a:srgbClr>
                </a:solidFill>
                <a:latin typeface="Gmarket Sans Bold"/>
              </a:rPr>
              <a:t>01</a:t>
            </a:r>
            <a:endParaRPr lang="en-US" sz="10100" b="0" i="0" u="none" strike="noStrike" spc="-700" dirty="0">
              <a:solidFill>
                <a:srgbClr val="FFFFFF">
                  <a:alpha val="30980"/>
                </a:srgbClr>
              </a:solidFill>
              <a:latin typeface="Gmarket Sans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4311E1E-A4DF-8724-0570-AD3AA6B2D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881" y="4838700"/>
            <a:ext cx="6190238" cy="61902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EB2323-5835-C0D5-C322-863A37E96DD1}"/>
              </a:ext>
            </a:extLst>
          </p:cNvPr>
          <p:cNvSpPr txBox="1"/>
          <p:nvPr/>
        </p:nvSpPr>
        <p:spPr>
          <a:xfrm>
            <a:off x="0" y="2946400"/>
            <a:ext cx="18288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특허  </a:t>
            </a:r>
            <a:r>
              <a:rPr lang="en-US" altLang="ko-KR" sz="110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1000</a:t>
            </a:r>
            <a:r>
              <a:rPr lang="ko-KR" altLang="en-US" sz="110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건</a:t>
            </a:r>
            <a:r>
              <a:rPr lang="ko-KR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기준</a:t>
            </a:r>
            <a:r>
              <a:rPr lang="ko-KR" altLang="en-US" sz="6600" dirty="0"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  </a:t>
            </a:r>
            <a:r>
              <a:rPr lang="en-US" altLang="ko-KR" sz="110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5</a:t>
            </a:r>
            <a:r>
              <a:rPr lang="ko-KR" altLang="en-US" sz="11000" dirty="0">
                <a:solidFill>
                  <a:srgbClr val="1428A0"/>
                </a:solidFill>
                <a:latin typeface="Pretendard ExtraBold" panose="02000903000000020004" pitchFamily="2" charset="-127"/>
                <a:ea typeface="Pretendard ExtraBold" panose="02000903000000020004" pitchFamily="2" charset="-127"/>
                <a:cs typeface="Pretendard ExtraBold" panose="02000903000000020004" pitchFamily="2" charset="-127"/>
              </a:rPr>
              <a:t>명</a:t>
            </a:r>
          </a:p>
        </p:txBody>
      </p:sp>
    </p:spTree>
    <p:extLst>
      <p:ext uri="{BB962C8B-B14F-4D97-AF65-F5344CB8AC3E}">
        <p14:creationId xmlns:p14="http://schemas.microsoft.com/office/powerpoint/2010/main" val="539092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3450</TotalTime>
  <Words>561</Words>
  <Application>Microsoft Office PowerPoint</Application>
  <PresentationFormat>사용자 지정</PresentationFormat>
  <Paragraphs>233</Paragraphs>
  <Slides>32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Noto Sans KR Black</vt:lpstr>
      <vt:lpstr>Pretendard ExtraBold</vt:lpstr>
      <vt:lpstr>Gmarket Sans Bold</vt:lpstr>
      <vt:lpstr>Gmarket Sans Medium</vt:lpstr>
      <vt:lpstr>G마켓 산스 TTF Bold</vt:lpstr>
      <vt:lpstr>맑은 고딕</vt:lpstr>
      <vt:lpstr>Pretendard Medium</vt:lpstr>
      <vt:lpstr>Pretendard SemiBold</vt:lpstr>
      <vt:lpstr>Calibri</vt:lpstr>
      <vt:lpstr>Samsung Sharp Sans</vt:lpstr>
      <vt:lpstr>Arial</vt:lpstr>
      <vt:lpstr>Pretendard Black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119</cp:revision>
  <dcterms:created xsi:type="dcterms:W3CDTF">2006-08-16T00:00:00Z</dcterms:created>
  <dcterms:modified xsi:type="dcterms:W3CDTF">2025-04-25T08:17:38Z</dcterms:modified>
</cp:coreProperties>
</file>